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6"/>
  </p:notesMasterIdLst>
  <p:sldIdLst>
    <p:sldId id="256" r:id="rId2"/>
    <p:sldId id="281" r:id="rId3"/>
    <p:sldId id="286" r:id="rId4"/>
    <p:sldId id="293" r:id="rId5"/>
    <p:sldId id="274" r:id="rId6"/>
    <p:sldId id="280" r:id="rId7"/>
    <p:sldId id="272" r:id="rId8"/>
    <p:sldId id="282" r:id="rId9"/>
    <p:sldId id="258" r:id="rId10"/>
    <p:sldId id="259" r:id="rId11"/>
    <p:sldId id="260" r:id="rId12"/>
    <p:sldId id="261" r:id="rId13"/>
    <p:sldId id="262" r:id="rId14"/>
    <p:sldId id="277" r:id="rId15"/>
    <p:sldId id="264" r:id="rId16"/>
    <p:sldId id="278" r:id="rId17"/>
    <p:sldId id="263" r:id="rId18"/>
    <p:sldId id="279" r:id="rId19"/>
    <p:sldId id="265" r:id="rId20"/>
    <p:sldId id="266" r:id="rId21"/>
    <p:sldId id="267" r:id="rId22"/>
    <p:sldId id="288" r:id="rId23"/>
    <p:sldId id="268" r:id="rId24"/>
    <p:sldId id="283" r:id="rId25"/>
    <p:sldId id="269" r:id="rId26"/>
    <p:sldId id="284" r:id="rId27"/>
    <p:sldId id="270" r:id="rId28"/>
    <p:sldId id="271" r:id="rId29"/>
    <p:sldId id="285" r:id="rId30"/>
    <p:sldId id="289" r:id="rId31"/>
    <p:sldId id="290" r:id="rId32"/>
    <p:sldId id="291" r:id="rId33"/>
    <p:sldId id="292" r:id="rId34"/>
    <p:sldId id="276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AA803EC6-9665-4A6E-B271-D84F64E63B47}">
          <p14:sldIdLst>
            <p14:sldId id="256"/>
          </p14:sldIdLst>
        </p14:section>
        <p14:section name="Раздел без заголовка" id="{E4B821B0-C91E-47D3-B29B-D18DA46F8E45}">
          <p14:sldIdLst>
            <p14:sldId id="281"/>
            <p14:sldId id="286"/>
            <p14:sldId id="293"/>
            <p14:sldId id="274"/>
            <p14:sldId id="280"/>
            <p14:sldId id="272"/>
            <p14:sldId id="282"/>
            <p14:sldId id="258"/>
            <p14:sldId id="259"/>
            <p14:sldId id="260"/>
            <p14:sldId id="261"/>
            <p14:sldId id="262"/>
            <p14:sldId id="277"/>
            <p14:sldId id="264"/>
            <p14:sldId id="278"/>
            <p14:sldId id="263"/>
            <p14:sldId id="279"/>
            <p14:sldId id="265"/>
            <p14:sldId id="266"/>
            <p14:sldId id="267"/>
            <p14:sldId id="288"/>
            <p14:sldId id="268"/>
            <p14:sldId id="283"/>
            <p14:sldId id="269"/>
            <p14:sldId id="284"/>
            <p14:sldId id="270"/>
            <p14:sldId id="271"/>
            <p14:sldId id="285"/>
            <p14:sldId id="289"/>
            <p14:sldId id="290"/>
            <p14:sldId id="291"/>
            <p14:sldId id="292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ECA2"/>
    <a:srgbClr val="FFFF99"/>
    <a:srgbClr val="FFFF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5146" autoAdjust="0"/>
  </p:normalViewPr>
  <p:slideViewPr>
    <p:cSldViewPr snapToGrid="0">
      <p:cViewPr varScale="1">
        <p:scale>
          <a:sx n="62" d="100"/>
          <a:sy n="62" d="100"/>
        </p:scale>
        <p:origin x="84" y="330"/>
      </p:cViewPr>
      <p:guideLst/>
    </p:cSldViewPr>
  </p:slideViewPr>
  <p:outlineViewPr>
    <p:cViewPr>
      <p:scale>
        <a:sx n="33" d="100"/>
        <a:sy n="33" d="100"/>
      </p:scale>
      <p:origin x="0" y="-43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6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42325819888031E-2"/>
          <c:y val="3.6451231279279052E-2"/>
          <c:w val="0.92427411783161362"/>
          <c:h val="0.571875722436267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3-41DE-B0AB-FCFB550B81EA}"/>
                </c:ext>
              </c:extLst>
            </c:dLbl>
            <c:dLbl>
              <c:idx val="1"/>
              <c:layout>
                <c:manualLayout>
                  <c:x val="-1.1894142134998512E-3"/>
                  <c:y val="-9.9182834888185776E-3"/>
                </c:manualLayout>
              </c:layout>
              <c:tx>
                <c:rich>
                  <a:bodyPr/>
                  <a:lstStyle/>
                  <a:p>
                    <a:fld id="{436AC2F8-17F9-4E30-B03A-F9001F72897D}" type="VALUE">
                      <a:rPr lang="en-US" baseline="0">
                        <a:solidFill>
                          <a:srgbClr val="0070C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C27-4C27-816D-C0062583B2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1">
                  <c:v>5</c:v>
                </c:pt>
                <c:pt idx="2">
                  <c:v>2</c:v>
                </c:pt>
                <c:pt idx="3">
                  <c:v>7</c:v>
                </c:pt>
                <c:pt idx="4">
                  <c:v>1</c:v>
                </c:pt>
                <c:pt idx="5">
                  <c:v>1</c:v>
                </c:pt>
                <c:pt idx="6">
                  <c:v>4</c:v>
                </c:pt>
                <c:pt idx="7">
                  <c:v>8</c:v>
                </c:pt>
                <c:pt idx="8">
                  <c:v>1</c:v>
                </c:pt>
                <c:pt idx="9">
                  <c:v>1</c:v>
                </c:pt>
                <c:pt idx="10">
                  <c:v>10</c:v>
                </c:pt>
                <c:pt idx="11">
                  <c:v>10</c:v>
                </c:pt>
                <c:pt idx="12">
                  <c:v>6</c:v>
                </c:pt>
                <c:pt idx="13">
                  <c:v>3</c:v>
                </c:pt>
                <c:pt idx="14">
                  <c:v>4</c:v>
                </c:pt>
                <c:pt idx="15">
                  <c:v>5</c:v>
                </c:pt>
                <c:pt idx="1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3-41DE-B0AB-FCFB550B8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4692672"/>
        <c:axId val="56847350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73-41DE-B0AB-FCFB550B8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4692672"/>
        <c:axId val="568473504"/>
      </c:lineChart>
      <c:catAx>
        <c:axId val="67469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8473504"/>
        <c:crosses val="autoZero"/>
        <c:auto val="1"/>
        <c:lblAlgn val="ctr"/>
        <c:lblOffset val="100"/>
        <c:noMultiLvlLbl val="0"/>
      </c:catAx>
      <c:valAx>
        <c:axId val="5684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baseline="0" dirty="0">
                    <a:solidFill>
                      <a:srgbClr val="FF0000"/>
                    </a:solidFill>
                  </a:rPr>
                  <a:t>Средний бал 4</a:t>
                </a:r>
              </a:p>
            </c:rich>
          </c:tx>
          <c:layout>
            <c:manualLayout>
              <c:xMode val="edge"/>
              <c:yMode val="edge"/>
              <c:x val="1.2362977375374911E-2"/>
              <c:y val="0.2140642555328731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469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42325819888031E-2"/>
          <c:y val="4.4892960033826139E-2"/>
          <c:w val="0.92427411783161362"/>
          <c:h val="0.578205135287007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3-41DE-B0AB-FCFB550B81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36AC2F8-17F9-4E30-B03A-F9001F72897D}" type="VALUE">
                      <a:rPr lang="en-US" baseline="0">
                        <a:solidFill>
                          <a:srgbClr val="0070C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A40-43C0-8C3C-291DFD488191}"/>
                </c:ext>
              </c:extLst>
            </c:dLbl>
            <c:dLbl>
              <c:idx val="7"/>
              <c:layout>
                <c:manualLayout>
                  <c:x val="-1.6651798989006641E-4"/>
                  <c:y val="-1.3351777142569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A5-4172-B300-DD28467D1294}"/>
                </c:ext>
              </c:extLst>
            </c:dLbl>
            <c:dLbl>
              <c:idx val="9"/>
              <c:layout>
                <c:manualLayout>
                  <c:x val="-1.6651798989006641E-4"/>
                  <c:y val="-9.795654713324797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A5-4172-B300-DD28467D12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4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  <c:pt idx="10">
                  <c:v>2</c:v>
                </c:pt>
                <c:pt idx="11">
                  <c:v>10</c:v>
                </c:pt>
                <c:pt idx="12">
                  <c:v>1</c:v>
                </c:pt>
                <c:pt idx="13">
                  <c:v>4</c:v>
                </c:pt>
                <c:pt idx="14">
                  <c:v>2</c:v>
                </c:pt>
                <c:pt idx="15">
                  <c:v>1</c:v>
                </c:pt>
                <c:pt idx="1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3-41DE-B0AB-FCFB550B8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4692672"/>
        <c:axId val="56847350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73-41DE-B0AB-FCFB550B8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4692672"/>
        <c:axId val="568473504"/>
      </c:lineChart>
      <c:catAx>
        <c:axId val="67469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8473504"/>
        <c:crosses val="autoZero"/>
        <c:auto val="1"/>
        <c:lblAlgn val="ctr"/>
        <c:lblOffset val="100"/>
        <c:noMultiLvlLbl val="0"/>
      </c:catAx>
      <c:valAx>
        <c:axId val="5684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baseline="0" dirty="0">
                    <a:solidFill>
                      <a:srgbClr val="FF0000"/>
                    </a:solidFill>
                  </a:rPr>
                  <a:t>Средний бал 3 </a:t>
                </a:r>
              </a:p>
            </c:rich>
          </c:tx>
          <c:layout>
            <c:manualLayout>
              <c:xMode val="edge"/>
              <c:yMode val="edge"/>
              <c:x val="1.1173563161875059E-2"/>
              <c:y val="0.3371938978776403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469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42325819888031E-2"/>
          <c:y val="4.4892960033826139E-2"/>
          <c:w val="0.92427411783161362"/>
          <c:h val="0.578205135287007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3-41DE-B0AB-FCFB550B81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36AC2F8-17F9-4E30-B03A-F9001F72897D}" type="VALUE">
                      <a:rPr lang="en-US" baseline="0">
                        <a:solidFill>
                          <a:srgbClr val="0070C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D5C-4971-8362-BE47BF959902}"/>
                </c:ext>
              </c:extLst>
            </c:dLbl>
            <c:dLbl>
              <c:idx val="7"/>
              <c:layout>
                <c:manualLayout>
                  <c:x val="-1.6651798989006641E-4"/>
                  <c:y val="-1.33517771425698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A5-4172-B300-DD28467D1294}"/>
                </c:ext>
              </c:extLst>
            </c:dLbl>
            <c:dLbl>
              <c:idx val="9"/>
              <c:layout>
                <c:manualLayout>
                  <c:x val="1.0228962236098721E-3"/>
                  <c:y val="-9.795654713324938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A5-4172-B300-DD28467D12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1">
                  <c:v>7</c:v>
                </c:pt>
                <c:pt idx="2">
                  <c:v>8</c:v>
                </c:pt>
                <c:pt idx="3">
                  <c:v>6</c:v>
                </c:pt>
                <c:pt idx="4">
                  <c:v>6</c:v>
                </c:pt>
                <c:pt idx="5">
                  <c:v>7</c:v>
                </c:pt>
                <c:pt idx="6">
                  <c:v>5</c:v>
                </c:pt>
                <c:pt idx="7">
                  <c:v>8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5</c:v>
                </c:pt>
                <c:pt idx="14">
                  <c:v>6</c:v>
                </c:pt>
                <c:pt idx="15">
                  <c:v>7</c:v>
                </c:pt>
                <c:pt idx="1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3-41DE-B0AB-FCFB550B8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4692672"/>
        <c:axId val="56847350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6</c:v>
                </c:pt>
                <c:pt idx="11">
                  <c:v>6</c:v>
                </c:pt>
                <c:pt idx="12">
                  <c:v>6</c:v>
                </c:pt>
                <c:pt idx="13">
                  <c:v>6</c:v>
                </c:pt>
                <c:pt idx="14">
                  <c:v>6</c:v>
                </c:pt>
                <c:pt idx="15">
                  <c:v>6</c:v>
                </c:pt>
                <c:pt idx="16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73-41DE-B0AB-FCFB550B8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4692672"/>
        <c:axId val="568473504"/>
      </c:lineChart>
      <c:catAx>
        <c:axId val="67469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8473504"/>
        <c:crosses val="autoZero"/>
        <c:auto val="1"/>
        <c:lblAlgn val="ctr"/>
        <c:lblOffset val="100"/>
        <c:noMultiLvlLbl val="0"/>
      </c:catAx>
      <c:valAx>
        <c:axId val="5684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baseline="0" dirty="0">
                    <a:solidFill>
                      <a:srgbClr val="FF0000"/>
                    </a:solidFill>
                  </a:rPr>
                  <a:t>Средний бал 6 </a:t>
                </a:r>
              </a:p>
            </c:rich>
          </c:tx>
          <c:layout>
            <c:manualLayout>
              <c:xMode val="edge"/>
              <c:yMode val="edge"/>
              <c:x val="1.2362977375374911E-2"/>
              <c:y val="9.157728413780832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469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42325819888031E-2"/>
          <c:y val="4.4892960033826139E-2"/>
          <c:w val="0.92427411783161362"/>
          <c:h val="0.616348782081834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3-41DE-B0AB-FCFB550B81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36AC2F8-17F9-4E30-B03A-F9001F72897D}" type="VALUE">
                      <a:rPr lang="en-US" baseline="0">
                        <a:solidFill>
                          <a:srgbClr val="0070C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AAA-45D9-9021-C37B1AF4D406}"/>
                </c:ext>
              </c:extLst>
            </c:dLbl>
            <c:dLbl>
              <c:idx val="7"/>
              <c:layout>
                <c:manualLayout>
                  <c:x val="-1.3559322033898306E-3"/>
                  <c:y val="-9.18945072721232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A5-4172-B300-DD28467D1294}"/>
                </c:ext>
              </c:extLst>
            </c:dLbl>
            <c:dLbl>
              <c:idx val="9"/>
              <c:layout>
                <c:manualLayout>
                  <c:x val="-2.545346416889682E-3"/>
                  <c:y val="2.91525846007192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A5-4172-B300-DD28467D12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  <c:pt idx="6">
                  <c:v>6</c:v>
                </c:pt>
                <c:pt idx="7">
                  <c:v>6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6</c:v>
                </c:pt>
                <c:pt idx="13">
                  <c:v>8</c:v>
                </c:pt>
                <c:pt idx="14">
                  <c:v>6</c:v>
                </c:pt>
                <c:pt idx="15">
                  <c:v>5</c:v>
                </c:pt>
                <c:pt idx="1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3-41DE-B0AB-FCFB550B8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4692672"/>
        <c:axId val="56847350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6</c:v>
                </c:pt>
                <c:pt idx="11">
                  <c:v>6</c:v>
                </c:pt>
                <c:pt idx="12">
                  <c:v>6</c:v>
                </c:pt>
                <c:pt idx="13">
                  <c:v>6</c:v>
                </c:pt>
                <c:pt idx="14">
                  <c:v>6</c:v>
                </c:pt>
                <c:pt idx="15">
                  <c:v>6</c:v>
                </c:pt>
                <c:pt idx="16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73-41DE-B0AB-FCFB550B8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4692672"/>
        <c:axId val="568473504"/>
      </c:lineChart>
      <c:catAx>
        <c:axId val="67469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8473504"/>
        <c:crosses val="autoZero"/>
        <c:auto val="1"/>
        <c:lblAlgn val="ctr"/>
        <c:lblOffset val="100"/>
        <c:noMultiLvlLbl val="0"/>
      </c:catAx>
      <c:valAx>
        <c:axId val="5684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baseline="0" dirty="0">
                    <a:solidFill>
                      <a:srgbClr val="FF0000"/>
                    </a:solidFill>
                  </a:rPr>
                  <a:t>Средний бал 6 </a:t>
                </a:r>
              </a:p>
            </c:rich>
          </c:tx>
          <c:layout>
            <c:manualLayout>
              <c:xMode val="edge"/>
              <c:yMode val="edge"/>
              <c:x val="1.4741805802374613E-2"/>
              <c:y val="0.113068737840043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469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42325819888031E-2"/>
          <c:y val="4.4892960033826139E-2"/>
          <c:w val="0.92427411783161362"/>
          <c:h val="0.574362288286435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3-41DE-B0AB-FCFB550B81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36AC2F8-17F9-4E30-B03A-F9001F72897D}" type="VALUE">
                      <a:rPr lang="en-US" baseline="0">
                        <a:solidFill>
                          <a:srgbClr val="0070C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2A1-444E-9E35-7577AF264F55}"/>
                </c:ext>
              </c:extLst>
            </c:dLbl>
            <c:dLbl>
              <c:idx val="7"/>
              <c:layout>
                <c:manualLayout>
                  <c:x val="-1.6651798989006641E-4"/>
                  <c:y val="5.77688297510462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A5-4172-B300-DD28467D1294}"/>
                </c:ext>
              </c:extLst>
            </c:dLbl>
            <c:dLbl>
              <c:idx val="9"/>
              <c:layout>
                <c:manualLayout>
                  <c:x val="-1.6651798989006641E-4"/>
                  <c:y val="5.92446938113583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A5-4172-B300-DD28467D12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1">
                  <c:v>6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7</c:v>
                </c:pt>
                <c:pt idx="7">
                  <c:v>7</c:v>
                </c:pt>
                <c:pt idx="8">
                  <c:v>3</c:v>
                </c:pt>
                <c:pt idx="9">
                  <c:v>4</c:v>
                </c:pt>
                <c:pt idx="10">
                  <c:v>6</c:v>
                </c:pt>
                <c:pt idx="11">
                  <c:v>4</c:v>
                </c:pt>
                <c:pt idx="12">
                  <c:v>2</c:v>
                </c:pt>
                <c:pt idx="13">
                  <c:v>3</c:v>
                </c:pt>
                <c:pt idx="14">
                  <c:v>5</c:v>
                </c:pt>
                <c:pt idx="15">
                  <c:v>4</c:v>
                </c:pt>
                <c:pt idx="1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3-41DE-B0AB-FCFB550B8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4692672"/>
        <c:axId val="56847350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73-41DE-B0AB-FCFB550B8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4692672"/>
        <c:axId val="568473504"/>
      </c:lineChart>
      <c:catAx>
        <c:axId val="67469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8473504"/>
        <c:crosses val="autoZero"/>
        <c:auto val="1"/>
        <c:lblAlgn val="ctr"/>
        <c:lblOffset val="100"/>
        <c:noMultiLvlLbl val="0"/>
      </c:catAx>
      <c:valAx>
        <c:axId val="5684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baseline="0" dirty="0">
                    <a:solidFill>
                      <a:srgbClr val="FF0000"/>
                    </a:solidFill>
                  </a:rPr>
                  <a:t>Средний бал 4 </a:t>
                </a:r>
              </a:p>
            </c:rich>
          </c:tx>
          <c:layout>
            <c:manualLayout>
              <c:xMode val="edge"/>
              <c:yMode val="edge"/>
              <c:x val="1.7120634229374317E-2"/>
              <c:y val="0.1280644574357838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469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42325819888031E-2"/>
          <c:y val="4.4892960033826139E-2"/>
          <c:w val="0.92427411783161362"/>
          <c:h val="0.574362288286435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3-41DE-B0AB-FCFB550B81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36AC2F8-17F9-4E30-B03A-F9001F72897D}" type="VALUE">
                      <a:rPr lang="en-US" baseline="0">
                        <a:solidFill>
                          <a:srgbClr val="0070C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BB3-4FFB-82D6-C8DFE6989198}"/>
                </c:ext>
              </c:extLst>
            </c:dLbl>
            <c:dLbl>
              <c:idx val="7"/>
              <c:layout>
                <c:manualLayout>
                  <c:x val="-1.6651798989006641E-4"/>
                  <c:y val="-3.64194796256595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A5-4172-B300-DD28467D1294}"/>
                </c:ext>
              </c:extLst>
            </c:dLbl>
            <c:dLbl>
              <c:idx val="9"/>
              <c:layout>
                <c:manualLayout>
                  <c:x val="-1.6651798989006641E-4"/>
                  <c:y val="-3.547512439778813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A5-4172-B300-DD28467D12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1">
                  <c:v>10</c:v>
                </c:pt>
                <c:pt idx="2">
                  <c:v>8</c:v>
                </c:pt>
                <c:pt idx="3">
                  <c:v>10</c:v>
                </c:pt>
                <c:pt idx="4">
                  <c:v>8</c:v>
                </c:pt>
                <c:pt idx="5">
                  <c:v>8</c:v>
                </c:pt>
                <c:pt idx="6">
                  <c:v>7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  <c:pt idx="10">
                  <c:v>10</c:v>
                </c:pt>
                <c:pt idx="11">
                  <c:v>10</c:v>
                </c:pt>
                <c:pt idx="12">
                  <c:v>6</c:v>
                </c:pt>
                <c:pt idx="13">
                  <c:v>7</c:v>
                </c:pt>
                <c:pt idx="14">
                  <c:v>10</c:v>
                </c:pt>
                <c:pt idx="15">
                  <c:v>7</c:v>
                </c:pt>
                <c:pt idx="1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3-41DE-B0AB-FCFB550B8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4692672"/>
        <c:axId val="56847350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8</c:v>
                </c:pt>
                <c:pt idx="15">
                  <c:v>8</c:v>
                </c:pt>
                <c:pt idx="16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73-41DE-B0AB-FCFB550B8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4692672"/>
        <c:axId val="568473504"/>
      </c:lineChart>
      <c:catAx>
        <c:axId val="67469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8473504"/>
        <c:crosses val="autoZero"/>
        <c:auto val="1"/>
        <c:lblAlgn val="ctr"/>
        <c:lblOffset val="100"/>
        <c:noMultiLvlLbl val="0"/>
      </c:catAx>
      <c:valAx>
        <c:axId val="5684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baseline="0" dirty="0">
                    <a:solidFill>
                      <a:srgbClr val="FF0000"/>
                    </a:solidFill>
                  </a:rPr>
                  <a:t>Средний бал 8 </a:t>
                </a:r>
              </a:p>
            </c:rich>
          </c:tx>
          <c:layout>
            <c:manualLayout>
              <c:xMode val="edge"/>
              <c:yMode val="edge"/>
              <c:x val="1.7120634229374317E-2"/>
              <c:y val="0.1280644574357838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469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42325819888031E-2"/>
          <c:y val="4.4892960033826139E-2"/>
          <c:w val="0.92427411783161362"/>
          <c:h val="0.527462828612788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3-41DE-B0AB-FCFB550B81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36AC2F8-17F9-4E30-B03A-F9001F72897D}" type="VALUE">
                      <a:rPr lang="en-US" baseline="0">
                        <a:solidFill>
                          <a:srgbClr val="0070C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AFA-4BCB-B163-CE316BBB73E0}"/>
                </c:ext>
              </c:extLst>
            </c:dLbl>
            <c:dLbl>
              <c:idx val="7"/>
              <c:layout>
                <c:manualLayout>
                  <c:x val="-4.9241748438893845E-3"/>
                  <c:y val="3.05135689113705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A5-4172-B300-DD28467D1294}"/>
                </c:ext>
              </c:extLst>
            </c:dLbl>
            <c:dLbl>
              <c:idx val="9"/>
              <c:layout>
                <c:manualLayout>
                  <c:x val="1.0228962236098721E-3"/>
                  <c:y val="6.2747724530321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A5-4172-B300-DD28467D12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6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2</c:v>
                </c:pt>
                <c:pt idx="12">
                  <c:v>1</c:v>
                </c:pt>
                <c:pt idx="13">
                  <c:v>0</c:v>
                </c:pt>
                <c:pt idx="14">
                  <c:v>2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3-41DE-B0AB-FCFB550B8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4692672"/>
        <c:axId val="56847350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73-41DE-B0AB-FCFB550B8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4692672"/>
        <c:axId val="568473504"/>
      </c:lineChart>
      <c:catAx>
        <c:axId val="67469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8473504"/>
        <c:crosses val="autoZero"/>
        <c:auto val="1"/>
        <c:lblAlgn val="ctr"/>
        <c:lblOffset val="100"/>
        <c:noMultiLvlLbl val="0"/>
      </c:catAx>
      <c:valAx>
        <c:axId val="5684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baseline="0" dirty="0">
                    <a:solidFill>
                      <a:srgbClr val="FF0000"/>
                    </a:solidFill>
                  </a:rPr>
                  <a:t>Средний бал 1 </a:t>
                </a:r>
              </a:p>
            </c:rich>
          </c:tx>
          <c:layout>
            <c:manualLayout>
              <c:xMode val="edge"/>
              <c:yMode val="edge"/>
              <c:x val="1.7120634229374317E-2"/>
              <c:y val="0.3598845583710913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469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42325819888031E-2"/>
          <c:y val="3.8515406162464988E-2"/>
          <c:w val="0.92427411783161362"/>
          <c:h val="0.566443060760453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3-41DE-B0AB-FCFB550B81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36AC2F8-17F9-4E30-B03A-F9001F72897D}" type="VALUE">
                      <a:rPr lang="en-US" baseline="0">
                        <a:solidFill>
                          <a:srgbClr val="0070C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619-425D-AD5E-59E0D4583A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1">
                  <c:v>9</c:v>
                </c:pt>
                <c:pt idx="2">
                  <c:v>5</c:v>
                </c:pt>
                <c:pt idx="3">
                  <c:v>10</c:v>
                </c:pt>
                <c:pt idx="4">
                  <c:v>9</c:v>
                </c:pt>
                <c:pt idx="5">
                  <c:v>9</c:v>
                </c:pt>
                <c:pt idx="6">
                  <c:v>9</c:v>
                </c:pt>
                <c:pt idx="7">
                  <c:v>9</c:v>
                </c:pt>
                <c:pt idx="8">
                  <c:v>9</c:v>
                </c:pt>
                <c:pt idx="9">
                  <c:v>9</c:v>
                </c:pt>
                <c:pt idx="10">
                  <c:v>9</c:v>
                </c:pt>
                <c:pt idx="11">
                  <c:v>10</c:v>
                </c:pt>
                <c:pt idx="12">
                  <c:v>5</c:v>
                </c:pt>
                <c:pt idx="13">
                  <c:v>9</c:v>
                </c:pt>
                <c:pt idx="14">
                  <c:v>8</c:v>
                </c:pt>
                <c:pt idx="15">
                  <c:v>6</c:v>
                </c:pt>
                <c:pt idx="1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3-41DE-B0AB-FCFB550B8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4692672"/>
        <c:axId val="56847350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8</c:v>
                </c:pt>
                <c:pt idx="15">
                  <c:v>8</c:v>
                </c:pt>
                <c:pt idx="16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73-41DE-B0AB-FCFB550B8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4692672"/>
        <c:axId val="568473504"/>
      </c:lineChart>
      <c:catAx>
        <c:axId val="67469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8473504"/>
        <c:crosses val="autoZero"/>
        <c:auto val="1"/>
        <c:lblAlgn val="ctr"/>
        <c:lblOffset val="100"/>
        <c:noMultiLvlLbl val="0"/>
      </c:catAx>
      <c:valAx>
        <c:axId val="5684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baseline="0" dirty="0">
                    <a:solidFill>
                      <a:srgbClr val="FF0000"/>
                    </a:solidFill>
                  </a:rPr>
                  <a:t>Средний бал 8</a:t>
                </a:r>
              </a:p>
            </c:rich>
          </c:tx>
          <c:layout>
            <c:manualLayout>
              <c:xMode val="edge"/>
              <c:yMode val="edge"/>
              <c:x val="1.1173563161875059E-2"/>
              <c:y val="4.599709962725247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469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42325819888031E-2"/>
          <c:y val="3.8515406162464988E-2"/>
          <c:w val="0.92427411783161362"/>
          <c:h val="0.584582689510028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3-41DE-B0AB-FCFB550B81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36AC2F8-17F9-4E30-B03A-F9001F72897D}" type="VALUE">
                      <a:rPr lang="en-US" baseline="0">
                        <a:solidFill>
                          <a:srgbClr val="0070C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843-41B1-A2BE-39AEB4E54A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1">
                  <c:v>4</c:v>
                </c:pt>
                <c:pt idx="2">
                  <c:v>7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5</c:v>
                </c:pt>
                <c:pt idx="7">
                  <c:v>3</c:v>
                </c:pt>
                <c:pt idx="8">
                  <c:v>4</c:v>
                </c:pt>
                <c:pt idx="9">
                  <c:v>4</c:v>
                </c:pt>
                <c:pt idx="10">
                  <c:v>5</c:v>
                </c:pt>
                <c:pt idx="11">
                  <c:v>3</c:v>
                </c:pt>
                <c:pt idx="12">
                  <c:v>7</c:v>
                </c:pt>
                <c:pt idx="13">
                  <c:v>5</c:v>
                </c:pt>
                <c:pt idx="14">
                  <c:v>7</c:v>
                </c:pt>
                <c:pt idx="15">
                  <c:v>4</c:v>
                </c:pt>
                <c:pt idx="1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3-41DE-B0AB-FCFB550B8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4692672"/>
        <c:axId val="56847350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73-41DE-B0AB-FCFB550B8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4692672"/>
        <c:axId val="568473504"/>
      </c:lineChart>
      <c:catAx>
        <c:axId val="67469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8473504"/>
        <c:crosses val="autoZero"/>
        <c:auto val="1"/>
        <c:lblAlgn val="ctr"/>
        <c:lblOffset val="100"/>
        <c:noMultiLvlLbl val="0"/>
      </c:catAx>
      <c:valAx>
        <c:axId val="5684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baseline="0" dirty="0">
                    <a:solidFill>
                      <a:srgbClr val="FF0000"/>
                    </a:solidFill>
                  </a:rPr>
                  <a:t>Средний бал 5 </a:t>
                </a:r>
              </a:p>
            </c:rich>
          </c:tx>
          <c:layout>
            <c:manualLayout>
              <c:xMode val="edge"/>
              <c:yMode val="edge"/>
              <c:x val="1.1173563161875059E-2"/>
              <c:y val="0.128905184851149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469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42325819888031E-2"/>
          <c:y val="4.4892960033826139E-2"/>
          <c:w val="0.92427411783161362"/>
          <c:h val="0.578205135287007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3-41DE-B0AB-FCFB550B81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36AC2F8-17F9-4E30-B03A-F9001F72897D}" type="VALUE">
                      <a:rPr lang="en-US" baseline="0">
                        <a:solidFill>
                          <a:srgbClr val="0070C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AC1-4474-9883-2FCB1C386D94}"/>
                </c:ext>
              </c:extLst>
            </c:dLbl>
            <c:dLbl>
              <c:idx val="7"/>
              <c:layout>
                <c:manualLayout>
                  <c:x val="-1.4439488551888195E-2"/>
                  <c:y val="-4.7744028073290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A5-4172-B300-DD28467D1294}"/>
                </c:ext>
              </c:extLst>
            </c:dLbl>
            <c:dLbl>
              <c:idx val="9"/>
              <c:layout>
                <c:manualLayout>
                  <c:x val="-1.4439488551888195E-2"/>
                  <c:y val="-4.7744028073290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A5-4172-B300-DD28467D12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9</c:v>
                </c:pt>
                <c:pt idx="5">
                  <c:v>1</c:v>
                </c:pt>
                <c:pt idx="6">
                  <c:v>10</c:v>
                </c:pt>
                <c:pt idx="7">
                  <c:v>8</c:v>
                </c:pt>
                <c:pt idx="8">
                  <c:v>10</c:v>
                </c:pt>
                <c:pt idx="9">
                  <c:v>8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6</c:v>
                </c:pt>
                <c:pt idx="14">
                  <c:v>9</c:v>
                </c:pt>
                <c:pt idx="15">
                  <c:v>10</c:v>
                </c:pt>
                <c:pt idx="1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3-41DE-B0AB-FCFB550B8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4692672"/>
        <c:axId val="56847350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9</c:v>
                </c:pt>
                <c:pt idx="1">
                  <c:v>9</c:v>
                </c:pt>
                <c:pt idx="2">
                  <c:v>9</c:v>
                </c:pt>
                <c:pt idx="3">
                  <c:v>9</c:v>
                </c:pt>
                <c:pt idx="4">
                  <c:v>9</c:v>
                </c:pt>
                <c:pt idx="5">
                  <c:v>9</c:v>
                </c:pt>
                <c:pt idx="6">
                  <c:v>9</c:v>
                </c:pt>
                <c:pt idx="7">
                  <c:v>9</c:v>
                </c:pt>
                <c:pt idx="8">
                  <c:v>9</c:v>
                </c:pt>
                <c:pt idx="9">
                  <c:v>9</c:v>
                </c:pt>
                <c:pt idx="10">
                  <c:v>9</c:v>
                </c:pt>
                <c:pt idx="11">
                  <c:v>9</c:v>
                </c:pt>
                <c:pt idx="12">
                  <c:v>9</c:v>
                </c:pt>
                <c:pt idx="13">
                  <c:v>9</c:v>
                </c:pt>
                <c:pt idx="14">
                  <c:v>9</c:v>
                </c:pt>
                <c:pt idx="15">
                  <c:v>9</c:v>
                </c:pt>
                <c:pt idx="16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73-41DE-B0AB-FCFB550B8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4692672"/>
        <c:axId val="568473504"/>
      </c:lineChart>
      <c:catAx>
        <c:axId val="67469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8473504"/>
        <c:crosses val="autoZero"/>
        <c:auto val="1"/>
        <c:lblAlgn val="ctr"/>
        <c:lblOffset val="100"/>
        <c:noMultiLvlLbl val="0"/>
      </c:catAx>
      <c:valAx>
        <c:axId val="5684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baseline="0" dirty="0">
                    <a:solidFill>
                      <a:srgbClr val="FF0000"/>
                    </a:solidFill>
                  </a:rPr>
                  <a:t>Средний бал 9 </a:t>
                </a:r>
              </a:p>
            </c:rich>
          </c:tx>
          <c:layout>
            <c:manualLayout>
              <c:xMode val="edge"/>
              <c:yMode val="edge"/>
              <c:x val="1.1173563161875059E-2"/>
              <c:y val="8.42623052900054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469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42325819888031E-2"/>
          <c:y val="4.4892960033826139E-2"/>
          <c:w val="0.92427411783161362"/>
          <c:h val="0.578205135287007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3-41DE-B0AB-FCFB550B81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36AC2F8-17F9-4E30-B03A-F9001F72897D}" type="VALUE">
                      <a:rPr lang="en-US" baseline="0">
                        <a:solidFill>
                          <a:srgbClr val="0070C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8C9-40BF-95B6-1DAD91A96968}"/>
                </c:ext>
              </c:extLst>
            </c:dLbl>
            <c:dLbl>
              <c:idx val="7"/>
              <c:layout>
                <c:manualLayout>
                  <c:x val="-1.6651798989006641E-4"/>
                  <c:y val="8.7628599363550214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A5-4172-B300-DD28467D1294}"/>
                </c:ext>
              </c:extLst>
            </c:dLbl>
            <c:dLbl>
              <c:idx val="9"/>
              <c:layout>
                <c:manualLayout>
                  <c:x val="-2.545346416889682E-3"/>
                  <c:y val="6.46518282238412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A5-4172-B300-DD28467D12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1">
                  <c:v>1</c:v>
                </c:pt>
                <c:pt idx="2">
                  <c:v>10</c:v>
                </c:pt>
                <c:pt idx="3">
                  <c:v>10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5</c:v>
                </c:pt>
                <c:pt idx="8">
                  <c:v>1</c:v>
                </c:pt>
                <c:pt idx="9">
                  <c:v>9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  <c:pt idx="14">
                  <c:v>1</c:v>
                </c:pt>
                <c:pt idx="15">
                  <c:v>10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3-41DE-B0AB-FCFB550B8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4692672"/>
        <c:axId val="56847350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73-41DE-B0AB-FCFB550B8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4692672"/>
        <c:axId val="568473504"/>
      </c:lineChart>
      <c:catAx>
        <c:axId val="67469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8473504"/>
        <c:crosses val="autoZero"/>
        <c:auto val="1"/>
        <c:lblAlgn val="ctr"/>
        <c:lblOffset val="100"/>
        <c:noMultiLvlLbl val="0"/>
      </c:catAx>
      <c:valAx>
        <c:axId val="5684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baseline="0" dirty="0">
                    <a:solidFill>
                      <a:srgbClr val="FF0000"/>
                    </a:solidFill>
                  </a:rPr>
                  <a:t>Средний бал </a:t>
                </a:r>
                <a:r>
                  <a:rPr lang="en-US" b="1" baseline="0" dirty="0">
                    <a:solidFill>
                      <a:srgbClr val="FF0000"/>
                    </a:solidFill>
                  </a:rPr>
                  <a:t>3</a:t>
                </a:r>
                <a:r>
                  <a:rPr lang="ru-RU" b="1" baseline="0" dirty="0">
                    <a:solidFill>
                      <a:srgbClr val="FF0000"/>
                    </a:solidFill>
                  </a:rPr>
                  <a:t> </a:t>
                </a:r>
              </a:p>
            </c:rich>
          </c:tx>
          <c:layout>
            <c:manualLayout>
              <c:xMode val="edge"/>
              <c:yMode val="edge"/>
              <c:x val="9.9841489483752082E-3"/>
              <c:y val="0.3266093657647867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469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42325819888031E-2"/>
          <c:y val="4.4892960033826139E-2"/>
          <c:w val="0.92427411783161362"/>
          <c:h val="0.578205135287007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3-41DE-B0AB-FCFB550B81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36AC2F8-17F9-4E30-B03A-F9001F72897D}" type="VALUE">
                      <a:rPr lang="en-US" baseline="0">
                        <a:solidFill>
                          <a:srgbClr val="0070C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169-4E63-9D86-F007E392EB1D}"/>
                </c:ext>
              </c:extLst>
            </c:dLbl>
            <c:dLbl>
              <c:idx val="7"/>
              <c:layout>
                <c:manualLayout>
                  <c:x val="-1.6651798989006641E-4"/>
                  <c:y val="-6.28992562365700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A5-4172-B300-DD28467D1294}"/>
                </c:ext>
              </c:extLst>
            </c:dLbl>
            <c:dLbl>
              <c:idx val="9"/>
              <c:layout>
                <c:manualLayout>
                  <c:x val="-1.3559322033898306E-3"/>
                  <c:y val="8.7628599363550214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A5-4172-B300-DD28467D12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1">
                  <c:v>1</c:v>
                </c:pt>
                <c:pt idx="2">
                  <c:v>6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2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6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3-41DE-B0AB-FCFB550B8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4692672"/>
        <c:axId val="56847350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73-41DE-B0AB-FCFB550B8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4692672"/>
        <c:axId val="568473504"/>
      </c:lineChart>
      <c:catAx>
        <c:axId val="67469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8473504"/>
        <c:crosses val="autoZero"/>
        <c:auto val="1"/>
        <c:lblAlgn val="ctr"/>
        <c:lblOffset val="100"/>
        <c:noMultiLvlLbl val="0"/>
      </c:catAx>
      <c:valAx>
        <c:axId val="5684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baseline="0" dirty="0">
                    <a:solidFill>
                      <a:srgbClr val="FF0000"/>
                    </a:solidFill>
                  </a:rPr>
                  <a:t>Средний бал 3 </a:t>
                </a:r>
              </a:p>
            </c:rich>
          </c:tx>
          <c:layout>
            <c:manualLayout>
              <c:xMode val="edge"/>
              <c:yMode val="edge"/>
              <c:x val="9.9841489483752082E-3"/>
              <c:y val="0.2437011608655194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469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42325819888031E-2"/>
          <c:y val="4.4892960033826139E-2"/>
          <c:w val="0.92427411783161362"/>
          <c:h val="0.578205135287007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3-41DE-B0AB-FCFB550B81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36AC2F8-17F9-4E30-B03A-F9001F72897D}" type="VALUE">
                      <a:rPr lang="en-US" baseline="0">
                        <a:solidFill>
                          <a:srgbClr val="0070C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A02-4404-B4D2-10E456CA8BF2}"/>
                </c:ext>
              </c:extLst>
            </c:dLbl>
            <c:dLbl>
              <c:idx val="7"/>
              <c:layout>
                <c:manualLayout>
                  <c:x val="-1.6651798989006641E-4"/>
                  <c:y val="-9.5827194028452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A5-4172-B300-DD28467D1294}"/>
                </c:ext>
              </c:extLst>
            </c:dLbl>
            <c:dLbl>
              <c:idx val="9"/>
              <c:layout>
                <c:manualLayout>
                  <c:x val="-2.545346416889682E-3"/>
                  <c:y val="-5.73522153734198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A5-4172-B300-DD28467D12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1">
                  <c:v>6</c:v>
                </c:pt>
                <c:pt idx="2">
                  <c:v>6</c:v>
                </c:pt>
                <c:pt idx="3">
                  <c:v>8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1</c:v>
                </c:pt>
                <c:pt idx="11">
                  <c:v>8</c:v>
                </c:pt>
                <c:pt idx="12">
                  <c:v>8</c:v>
                </c:pt>
                <c:pt idx="13">
                  <c:v>4</c:v>
                </c:pt>
                <c:pt idx="14">
                  <c:v>10</c:v>
                </c:pt>
                <c:pt idx="15">
                  <c:v>3</c:v>
                </c:pt>
                <c:pt idx="1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3-41DE-B0AB-FCFB550B8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4692672"/>
        <c:axId val="56847350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6</c:v>
                </c:pt>
                <c:pt idx="11">
                  <c:v>6</c:v>
                </c:pt>
                <c:pt idx="12">
                  <c:v>6</c:v>
                </c:pt>
                <c:pt idx="13">
                  <c:v>6</c:v>
                </c:pt>
                <c:pt idx="14">
                  <c:v>6</c:v>
                </c:pt>
                <c:pt idx="15">
                  <c:v>6</c:v>
                </c:pt>
                <c:pt idx="16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73-41DE-B0AB-FCFB550B8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4692672"/>
        <c:axId val="568473504"/>
      </c:lineChart>
      <c:catAx>
        <c:axId val="67469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8473504"/>
        <c:crosses val="autoZero"/>
        <c:auto val="1"/>
        <c:lblAlgn val="ctr"/>
        <c:lblOffset val="100"/>
        <c:noMultiLvlLbl val="0"/>
      </c:catAx>
      <c:valAx>
        <c:axId val="5684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baseline="0" dirty="0">
                    <a:solidFill>
                      <a:srgbClr val="FF0000"/>
                    </a:solidFill>
                  </a:rPr>
                  <a:t>Средний бал 6 </a:t>
                </a:r>
              </a:p>
            </c:rich>
          </c:tx>
          <c:layout>
            <c:manualLayout>
              <c:xMode val="edge"/>
              <c:yMode val="edge"/>
              <c:x val="1.1173563161875059E-2"/>
              <c:y val="0.219923860611060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469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42325819888031E-2"/>
          <c:y val="4.4892960033826139E-2"/>
          <c:w val="0.92427411783161362"/>
          <c:h val="0.578205135287007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3-41DE-B0AB-FCFB550B81EA}"/>
                </c:ext>
              </c:extLst>
            </c:dLbl>
            <c:dLbl>
              <c:idx val="1"/>
              <c:layout>
                <c:manualLayout>
                  <c:x val="1.1894142134998512E-3"/>
                  <c:y val="-3.5076548226613137E-2"/>
                </c:manualLayout>
              </c:layout>
              <c:tx>
                <c:rich>
                  <a:bodyPr/>
                  <a:lstStyle/>
                  <a:p>
                    <a:fld id="{436AC2F8-17F9-4E30-B03A-F9001F72897D}" type="VALUE">
                      <a:rPr lang="en-US" baseline="0">
                        <a:solidFill>
                          <a:srgbClr val="0070C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011-4297-A4D9-E9E577387D91}"/>
                </c:ext>
              </c:extLst>
            </c:dLbl>
            <c:dLbl>
              <c:idx val="3"/>
              <c:layout>
                <c:manualLayout>
                  <c:x val="-4.3611350692949839E-17"/>
                  <c:y val="-3.8265325338123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E4-4893-A863-CD47096B3618}"/>
                </c:ext>
              </c:extLst>
            </c:dLbl>
            <c:dLbl>
              <c:idx val="4"/>
              <c:layout>
                <c:manualLayout>
                  <c:x val="0"/>
                  <c:y val="-3.5076548226613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E4-4893-A863-CD47096B3618}"/>
                </c:ext>
              </c:extLst>
            </c:dLbl>
            <c:dLbl>
              <c:idx val="6"/>
              <c:layout>
                <c:manualLayout>
                  <c:x val="-8.7222701385899678E-17"/>
                  <c:y val="-3.5076548226613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E4-4893-A863-CD47096B3618}"/>
                </c:ext>
              </c:extLst>
            </c:dLbl>
            <c:dLbl>
              <c:idx val="7"/>
              <c:layout>
                <c:manualLayout>
                  <c:x val="-1.6651798989006641E-4"/>
                  <c:y val="-3.8177696738759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A5-4172-B300-DD28467D1294}"/>
                </c:ext>
              </c:extLst>
            </c:dLbl>
            <c:dLbl>
              <c:idx val="8"/>
              <c:layout>
                <c:manualLayout>
                  <c:x val="0"/>
                  <c:y val="-3.1887771115102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E4-4893-A863-CD47096B3618}"/>
                </c:ext>
              </c:extLst>
            </c:dLbl>
            <c:dLbl>
              <c:idx val="9"/>
              <c:layout>
                <c:manualLayout>
                  <c:x val="1.0228962236098721E-3"/>
                  <c:y val="-3.4988919627249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A5-4172-B300-DD28467D1294}"/>
                </c:ext>
              </c:extLst>
            </c:dLbl>
            <c:dLbl>
              <c:idx val="12"/>
              <c:layout>
                <c:manualLayout>
                  <c:x val="-8.7222701385899678E-17"/>
                  <c:y val="-3.1887771115102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E4-4893-A863-CD47096B3618}"/>
                </c:ext>
              </c:extLst>
            </c:dLbl>
            <c:dLbl>
              <c:idx val="13"/>
              <c:layout>
                <c:manualLayout>
                  <c:x val="0"/>
                  <c:y val="-3.5076548226613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E4-4893-A863-CD47096B3618}"/>
                </c:ext>
              </c:extLst>
            </c:dLbl>
            <c:dLbl>
              <c:idx val="14"/>
              <c:layout>
                <c:manualLayout>
                  <c:x val="-1.7444540277179936E-16"/>
                  <c:y val="-3.5076548226613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E4-4893-A863-CD47096B3618}"/>
                </c:ext>
              </c:extLst>
            </c:dLbl>
            <c:dLbl>
              <c:idx val="15"/>
              <c:layout>
                <c:manualLayout>
                  <c:x val="0"/>
                  <c:y val="-3.1887771115102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E4-4893-A863-CD47096B3618}"/>
                </c:ext>
              </c:extLst>
            </c:dLbl>
            <c:dLbl>
              <c:idx val="16"/>
              <c:layout>
                <c:manualLayout>
                  <c:x val="0"/>
                  <c:y val="-3.8265325338123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EE4-4893-A863-CD47096B36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1">
                  <c:v>1</c:v>
                </c:pt>
                <c:pt idx="2">
                  <c:v>5</c:v>
                </c:pt>
                <c:pt idx="3">
                  <c:v>1</c:v>
                </c:pt>
                <c:pt idx="4">
                  <c:v>1</c:v>
                </c:pt>
                <c:pt idx="5">
                  <c:v>7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5</c:v>
                </c:pt>
                <c:pt idx="11">
                  <c:v>10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3-41DE-B0AB-FCFB550B8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4692672"/>
        <c:axId val="56847350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73-41DE-B0AB-FCFB550B8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4692672"/>
        <c:axId val="568473504"/>
      </c:lineChart>
      <c:catAx>
        <c:axId val="67469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8473504"/>
        <c:crosses val="autoZero"/>
        <c:auto val="1"/>
        <c:lblAlgn val="ctr"/>
        <c:lblOffset val="100"/>
        <c:noMultiLvlLbl val="0"/>
      </c:catAx>
      <c:valAx>
        <c:axId val="5684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baseline="0" dirty="0">
                    <a:solidFill>
                      <a:srgbClr val="FF0000"/>
                    </a:solidFill>
                  </a:rPr>
                  <a:t>Средний бал 2 </a:t>
                </a:r>
              </a:p>
            </c:rich>
          </c:tx>
          <c:layout>
            <c:manualLayout>
              <c:xMode val="edge"/>
              <c:yMode val="edge"/>
              <c:x val="9.9841489483752082E-3"/>
              <c:y val="0.3744410224374409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469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42325819888031E-2"/>
          <c:y val="4.4892960033826139E-2"/>
          <c:w val="0.92427411783161362"/>
          <c:h val="0.578205135287007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3-41DE-B0AB-FCFB550B81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36AC2F8-17F9-4E30-B03A-F9001F72897D}" type="VALUE">
                      <a:rPr lang="en-US" baseline="0">
                        <a:solidFill>
                          <a:srgbClr val="0070C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95D-4280-90E1-F2D50E722C21}"/>
                </c:ext>
              </c:extLst>
            </c:dLbl>
            <c:dLbl>
              <c:idx val="7"/>
              <c:layout>
                <c:manualLayout>
                  <c:x val="-1.6651798989006641E-4"/>
                  <c:y val="-1.3616008401248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A5-4172-B300-DD28467D1294}"/>
                </c:ext>
              </c:extLst>
            </c:dLbl>
            <c:dLbl>
              <c:idx val="9"/>
              <c:layout>
                <c:manualLayout>
                  <c:x val="-1.6651798989006641E-4"/>
                  <c:y val="-4.04977314308043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A5-4172-B300-DD28467D12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1">
                  <c:v>9</c:v>
                </c:pt>
                <c:pt idx="2">
                  <c:v>8</c:v>
                </c:pt>
                <c:pt idx="3">
                  <c:v>10</c:v>
                </c:pt>
                <c:pt idx="4">
                  <c:v>4</c:v>
                </c:pt>
                <c:pt idx="5">
                  <c:v>7</c:v>
                </c:pt>
                <c:pt idx="6">
                  <c:v>6</c:v>
                </c:pt>
                <c:pt idx="7">
                  <c:v>5</c:v>
                </c:pt>
                <c:pt idx="8">
                  <c:v>9</c:v>
                </c:pt>
                <c:pt idx="9">
                  <c:v>4</c:v>
                </c:pt>
                <c:pt idx="10">
                  <c:v>10</c:v>
                </c:pt>
                <c:pt idx="11">
                  <c:v>6</c:v>
                </c:pt>
                <c:pt idx="12">
                  <c:v>8</c:v>
                </c:pt>
                <c:pt idx="13">
                  <c:v>9</c:v>
                </c:pt>
                <c:pt idx="14">
                  <c:v>10</c:v>
                </c:pt>
                <c:pt idx="15">
                  <c:v>10</c:v>
                </c:pt>
                <c:pt idx="1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3-41DE-B0AB-FCFB550B8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4692672"/>
        <c:axId val="56847350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Лист1!$A$2:$A$18</c:f>
              <c:strCache>
                <c:ptCount val="17"/>
                <c:pt idx="1">
                  <c:v>Белоярский </c:v>
                </c:pt>
                <c:pt idx="2">
                  <c:v>Когалым </c:v>
                </c:pt>
                <c:pt idx="3">
                  <c:v>Лангепас</c:v>
                </c:pt>
                <c:pt idx="4">
                  <c:v>Лянтор </c:v>
                </c:pt>
                <c:pt idx="5">
                  <c:v>Мегион </c:v>
                </c:pt>
                <c:pt idx="6">
                  <c:v>Нефтеюганск</c:v>
                </c:pt>
                <c:pt idx="7">
                  <c:v>Нижневартовск</c:v>
                </c:pt>
                <c:pt idx="8">
                  <c:v>Нягань</c:v>
                </c:pt>
                <c:pt idx="9">
                  <c:v>Пыть-Ях</c:v>
                </c:pt>
                <c:pt idx="10">
                  <c:v>Покачи</c:v>
                </c:pt>
                <c:pt idx="11">
                  <c:v>Радужный</c:v>
                </c:pt>
                <c:pt idx="12">
                  <c:v>Советский</c:v>
                </c:pt>
                <c:pt idx="13">
                  <c:v>Сургут</c:v>
                </c:pt>
                <c:pt idx="14">
                  <c:v>Урай</c:v>
                </c:pt>
                <c:pt idx="15">
                  <c:v>Ханты-Мансийск</c:v>
                </c:pt>
                <c:pt idx="16">
                  <c:v>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8</c:v>
                </c:pt>
                <c:pt idx="15">
                  <c:v>8</c:v>
                </c:pt>
                <c:pt idx="16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73-41DE-B0AB-FCFB550B8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4692672"/>
        <c:axId val="568473504"/>
      </c:lineChart>
      <c:catAx>
        <c:axId val="67469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8473504"/>
        <c:crosses val="autoZero"/>
        <c:auto val="1"/>
        <c:lblAlgn val="ctr"/>
        <c:lblOffset val="100"/>
        <c:noMultiLvlLbl val="0"/>
      </c:catAx>
      <c:valAx>
        <c:axId val="5684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baseline="0" dirty="0">
                    <a:solidFill>
                      <a:srgbClr val="FF0000"/>
                    </a:solidFill>
                  </a:rPr>
                  <a:t>Средний бал 8 </a:t>
                </a:r>
              </a:p>
            </c:rich>
          </c:tx>
          <c:layout>
            <c:manualLayout>
              <c:xMode val="edge"/>
              <c:yMode val="edge"/>
              <c:x val="1.1173563161875059E-2"/>
              <c:y val="0.1284196978921619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469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4664C-DBF8-4C80-AA05-B33A6F1EEA7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31FF2-612B-4836-861D-ABFC05808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34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23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08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536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91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2591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125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57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3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13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77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32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39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537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90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54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2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DF119-33E7-4FB2-AD53-2B6C676099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887E8E-8846-44CD-A9E3-2574A90AB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527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B4BA77-D363-4058-8B6A-5BF9982F86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7849" y="1255712"/>
            <a:ext cx="9778093" cy="3582988"/>
          </a:xfrm>
        </p:spPr>
        <p:txBody>
          <a:bodyPr>
            <a:noAutofit/>
          </a:bodyPr>
          <a:lstStyle/>
          <a:p>
            <a:pPr algn="ctr"/>
            <a:br>
              <a:rPr lang="ru-RU" sz="3600" b="1" dirty="0">
                <a:solidFill>
                  <a:srgbClr val="0070C0"/>
                </a:solidFill>
              </a:rPr>
            </a:br>
            <a:r>
              <a:rPr lang="ru-RU" sz="3600" b="1" dirty="0">
                <a:solidFill>
                  <a:srgbClr val="0070C0"/>
                </a:solidFill>
              </a:rPr>
              <a:t>ИНДЕКС КАЧЕСТВА ГОРОДСКОЙ СРЕДЫ</a:t>
            </a:r>
            <a:br>
              <a:rPr lang="ru-RU" sz="3600" b="1" dirty="0">
                <a:solidFill>
                  <a:srgbClr val="0070C0"/>
                </a:solidFill>
              </a:rPr>
            </a:br>
            <a:br>
              <a:rPr lang="en-US" sz="3600" b="1" dirty="0">
                <a:solidFill>
                  <a:srgbClr val="0070C0"/>
                </a:solidFill>
              </a:rPr>
            </a:br>
            <a:r>
              <a:rPr lang="ru-RU" sz="3600" b="1" dirty="0">
                <a:solidFill>
                  <a:srgbClr val="0070C0"/>
                </a:solidFill>
              </a:rPr>
              <a:t> Ханты-Мансийский </a:t>
            </a:r>
            <a:br>
              <a:rPr lang="ru-RU" sz="3600" b="1" dirty="0">
                <a:solidFill>
                  <a:srgbClr val="0070C0"/>
                </a:solidFill>
              </a:rPr>
            </a:br>
            <a:r>
              <a:rPr lang="ru-RU" sz="3600" b="1" dirty="0">
                <a:solidFill>
                  <a:srgbClr val="0070C0"/>
                </a:solidFill>
              </a:rPr>
              <a:t>автономный  округ – Югра </a:t>
            </a:r>
            <a:br>
              <a:rPr lang="ru-RU" sz="3600" b="1" dirty="0">
                <a:solidFill>
                  <a:srgbClr val="0070C0"/>
                </a:solidFill>
              </a:rPr>
            </a:br>
            <a:endParaRPr lang="ru-RU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341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63B9891-41DB-434E-8A96-C5B7A11A3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1072736"/>
              </p:ext>
            </p:extLst>
          </p:nvPr>
        </p:nvGraphicFramePr>
        <p:xfrm>
          <a:off x="986947" y="2397763"/>
          <a:ext cx="10677525" cy="3982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753" y="477519"/>
            <a:ext cx="10485912" cy="58928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</a:rPr>
              <a:t>3. Количество вывезенных твердых коммунальных отходов на душу населения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01482F-986D-400E-A8FF-6626A44EC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2753" y="1168401"/>
            <a:ext cx="10485912" cy="955040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b="1" dirty="0">
                <a:solidFill>
                  <a:srgbClr val="00B050"/>
                </a:solidFill>
              </a:rPr>
              <a:t>3. Доля твердых коммунальных отходов, направленных на обработку и утилизацию, в общем объеме образованных и вывезенных твердых коммунальных отходов (%)</a:t>
            </a:r>
          </a:p>
        </p:txBody>
      </p:sp>
    </p:spTree>
    <p:extLst>
      <p:ext uri="{BB962C8B-B14F-4D97-AF65-F5344CB8AC3E}">
        <p14:creationId xmlns:p14="http://schemas.microsoft.com/office/powerpoint/2010/main" val="3613074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63B9891-41DB-434E-8A96-C5B7A11A3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2184210"/>
              </p:ext>
            </p:extLst>
          </p:nvPr>
        </p:nvGraphicFramePr>
        <p:xfrm>
          <a:off x="986946" y="2399170"/>
          <a:ext cx="10677525" cy="3982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752" y="1100060"/>
            <a:ext cx="10485912" cy="58928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00B050"/>
                </a:solidFill>
              </a:rPr>
              <a:t>6. Доля многоквартирных домов, расположенных на земельных участках, </a:t>
            </a:r>
            <a:br>
              <a:rPr lang="ru-RU" sz="2000" b="1" dirty="0">
                <a:solidFill>
                  <a:srgbClr val="00B050"/>
                </a:solidFill>
              </a:rPr>
            </a:br>
            <a:r>
              <a:rPr lang="ru-RU" sz="2000" b="1" dirty="0">
                <a:solidFill>
                  <a:srgbClr val="00B050"/>
                </a:solidFill>
              </a:rPr>
              <a:t>в отношении которых осуществлен государственный кадастровый учет </a:t>
            </a:r>
            <a:br>
              <a:rPr lang="ru-RU" sz="2000" b="1" dirty="0">
                <a:solidFill>
                  <a:srgbClr val="00B050"/>
                </a:solidFill>
              </a:rPr>
            </a:br>
            <a:r>
              <a:rPr lang="ru-RU" sz="2000" b="1" dirty="0">
                <a:solidFill>
                  <a:srgbClr val="00B050"/>
                </a:solidFill>
              </a:rPr>
              <a:t>в общем количестве многоквартирных домов (%)</a:t>
            </a:r>
          </a:p>
        </p:txBody>
      </p:sp>
    </p:spTree>
    <p:extLst>
      <p:ext uri="{BB962C8B-B14F-4D97-AF65-F5344CB8AC3E}">
        <p14:creationId xmlns:p14="http://schemas.microsoft.com/office/powerpoint/2010/main" val="2960173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63B9891-41DB-434E-8A96-C5B7A11A3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8225881"/>
              </p:ext>
            </p:extLst>
          </p:nvPr>
        </p:nvGraphicFramePr>
        <p:xfrm>
          <a:off x="986946" y="2399170"/>
          <a:ext cx="10677525" cy="3982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7120" y="518160"/>
            <a:ext cx="10481544" cy="58928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</a:rPr>
              <a:t>8. Доля улично-дорожной сети, обеспеченной ливневой канализацией, в общей протяженности улично-дорожной сети</a:t>
            </a:r>
          </a:p>
        </p:txBody>
      </p:sp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81977A36-7CD5-457F-A95E-3C3DB173DBB3}"/>
              </a:ext>
            </a:extLst>
          </p:cNvPr>
          <p:cNvSpPr txBox="1">
            <a:spLocks/>
          </p:cNvSpPr>
          <p:nvPr/>
        </p:nvSpPr>
        <p:spPr>
          <a:xfrm>
            <a:off x="1182927" y="1783785"/>
            <a:ext cx="10481544" cy="4514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>
                <a:solidFill>
                  <a:srgbClr val="00B050"/>
                </a:solidFill>
              </a:rPr>
              <a:t>8. Доля общей протяженности улиц, обеспеченных ливневой канализацией (подземными водостоками), в общей протяженности улиц, проездов, набережных (%)</a:t>
            </a:r>
          </a:p>
        </p:txBody>
      </p:sp>
    </p:spTree>
    <p:extLst>
      <p:ext uri="{BB962C8B-B14F-4D97-AF65-F5344CB8AC3E}">
        <p14:creationId xmlns:p14="http://schemas.microsoft.com/office/powerpoint/2010/main" val="3120072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63B9891-41DB-434E-8A96-C5B7A11A3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4340387"/>
              </p:ext>
            </p:extLst>
          </p:nvPr>
        </p:nvGraphicFramePr>
        <p:xfrm>
          <a:off x="986946" y="2399170"/>
          <a:ext cx="10677525" cy="3982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936" y="629920"/>
            <a:ext cx="10481544" cy="58928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</a:rPr>
              <a:t>12. Доля доступных для инвалидов и других маломобильных групп населения приоритетных объектов социальной, транспортной, инженерной инфраструктуры в общем количестве приоритетных объектов</a:t>
            </a:r>
          </a:p>
        </p:txBody>
      </p:sp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81977A36-7CD5-457F-A95E-3C3DB173DBB3}"/>
              </a:ext>
            </a:extLst>
          </p:cNvPr>
          <p:cNvSpPr txBox="1">
            <a:spLocks/>
          </p:cNvSpPr>
          <p:nvPr/>
        </p:nvSpPr>
        <p:spPr>
          <a:xfrm>
            <a:off x="1182927" y="1527597"/>
            <a:ext cx="10481544" cy="4514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>
                <a:solidFill>
                  <a:srgbClr val="00B050"/>
                </a:solidFill>
              </a:rPr>
              <a:t>12. Уровень доступности городской среды для инвалидов и иных маломобильных групп населения (%)</a:t>
            </a:r>
          </a:p>
        </p:txBody>
      </p:sp>
    </p:spTree>
    <p:extLst>
      <p:ext uri="{BB962C8B-B14F-4D97-AF65-F5344CB8AC3E}">
        <p14:creationId xmlns:p14="http://schemas.microsoft.com/office/powerpoint/2010/main" val="2762427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ACF77D43-B97C-4B4C-A8E5-0FC208B48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258" y="0"/>
            <a:ext cx="8915399" cy="451415"/>
          </a:xfrm>
        </p:spPr>
        <p:txBody>
          <a:bodyPr>
            <a:normAutofit/>
          </a:bodyPr>
          <a:lstStyle/>
          <a:p>
            <a:r>
              <a:rPr lang="ru-RU" sz="1800" b="1" i="1" dirty="0">
                <a:solidFill>
                  <a:srgbClr val="0070C0"/>
                </a:solidFill>
              </a:rPr>
              <a:t>Для расчета используются данные строк с 11 по 22 Формы №1-ГКС 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68304B35-16D4-449E-926F-B5A2363043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520766"/>
              </p:ext>
            </p:extLst>
          </p:nvPr>
        </p:nvGraphicFramePr>
        <p:xfrm>
          <a:off x="352426" y="542924"/>
          <a:ext cx="11487150" cy="6172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6549">
                  <a:extLst>
                    <a:ext uri="{9D8B030D-6E8A-4147-A177-3AD203B41FA5}">
                      <a16:colId xmlns:a16="http://schemas.microsoft.com/office/drawing/2014/main" val="447330645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531144512"/>
                    </a:ext>
                  </a:extLst>
                </a:gridCol>
              </a:tblGrid>
              <a:tr h="24939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</a:rPr>
                        <a:t>Наименование показателей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</a:rPr>
                        <a:t>№ строки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624099"/>
                  </a:ext>
                </a:extLst>
              </a:tr>
              <a:tr h="278464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0070C0"/>
                          </a:solidFill>
                        </a:rPr>
                        <a:t>Общее количество объектов городской (социальной, инженерной и транспортной) инфраструктуры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70C0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9525942"/>
                  </a:ext>
                </a:extLst>
              </a:tr>
              <a:tr h="584511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0070C0"/>
                          </a:solidFill>
                        </a:rPr>
                        <a:t>в том числе:</a:t>
                      </a:r>
                    </a:p>
                    <a:p>
                      <a:r>
                        <a:rPr lang="ru-RU" sz="1050" b="1" dirty="0">
                          <a:solidFill>
                            <a:srgbClr val="0070C0"/>
                          </a:solidFill>
                        </a:rPr>
                        <a:t>количество объектов городской (социальной, инженерной и транспортной) инфраструктуры, на которых созданы условия доступности, безопасности, информативности и комфортности для инвалидов и иных маломобильных групп граждан</a:t>
                      </a:r>
                      <a:endParaRPr lang="ru-RU" sz="1050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70C0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359190"/>
                  </a:ext>
                </a:extLst>
              </a:tr>
              <a:tr h="748175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FF0000"/>
                          </a:solidFill>
                        </a:rPr>
                        <a:t>из них:</a:t>
                      </a:r>
                    </a:p>
                    <a:p>
                      <a:r>
                        <a:rPr lang="ru-RU" sz="1050" b="1" dirty="0">
                          <a:solidFill>
                            <a:srgbClr val="FF0000"/>
                          </a:solidFill>
                        </a:rPr>
                        <a:t>количество объектов городской (социальной, инженерной и транспортной) инфраструктуры, условия доступности, безопасности, информативности и комфортности которых подтверждены сертификатом соответствия в области предупреждения причинения вреда для инвалидов и иных маломобильных групп граждан</a:t>
                      </a:r>
                      <a:endParaRPr lang="ru-RU" sz="105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FF0000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662833"/>
                  </a:ext>
                </a:extLst>
              </a:tr>
              <a:tr h="278464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0070C0"/>
                          </a:solidFill>
                        </a:rPr>
                        <a:t>Общее количество единиц общественного городского транспорта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70C0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6712719"/>
                  </a:ext>
                </a:extLst>
              </a:tr>
              <a:tr h="580624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0070C0"/>
                          </a:solidFill>
                        </a:rPr>
                        <a:t>в том числе:</a:t>
                      </a:r>
                    </a:p>
                    <a:p>
                      <a:r>
                        <a:rPr lang="ru-RU" sz="1050" b="1" dirty="0">
                          <a:solidFill>
                            <a:srgbClr val="0070C0"/>
                          </a:solidFill>
                        </a:rPr>
                        <a:t>количество единиц общественного городского транспорта, на которых созданы условия доступности, безопасности, информативности и комфортности для инвалидов и иных маломобильных групп граждан,</a:t>
                      </a:r>
                      <a:endParaRPr lang="ru-RU" sz="1050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70C0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0945681"/>
                  </a:ext>
                </a:extLst>
              </a:tr>
              <a:tr h="580624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FF0000"/>
                          </a:solidFill>
                        </a:rPr>
                        <a:t>из них:</a:t>
                      </a:r>
                    </a:p>
                    <a:p>
                      <a:r>
                        <a:rPr lang="ru-RU" sz="1050" b="1" dirty="0">
                          <a:solidFill>
                            <a:srgbClr val="FF0000"/>
                          </a:solidFill>
                        </a:rPr>
                        <a:t>количество единиц общественного городского транспорта, условия доступности, безопасности, информативности и комфортности которых подтверждены сертификатом соответствия в области предупреждения причинения вреда для инвалидов и иных маломобильных групп граждан</a:t>
                      </a:r>
                      <a:endParaRPr lang="ru-RU" sz="105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668582"/>
                  </a:ext>
                </a:extLst>
              </a:tr>
              <a:tr h="278464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0070C0"/>
                          </a:solidFill>
                        </a:rPr>
                        <a:t>Общее количество общественных территорий в пределах городской черты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70C0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10275"/>
                  </a:ext>
                </a:extLst>
              </a:tr>
              <a:tr h="584511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0070C0"/>
                          </a:solidFill>
                        </a:rPr>
                        <a:t>в том числе:</a:t>
                      </a:r>
                    </a:p>
                    <a:p>
                      <a:r>
                        <a:rPr lang="ru-RU" sz="1050" b="1" dirty="0">
                          <a:solidFill>
                            <a:srgbClr val="0070C0"/>
                          </a:solidFill>
                        </a:rPr>
                        <a:t>количество общественных территорий, на которых созданы условия доступности, безопасности, информативности и комфортности для инвалидов и иных маломобильных групп граждан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70C0"/>
                          </a:solidFill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8645683"/>
                  </a:ext>
                </a:extLst>
              </a:tr>
              <a:tr h="580624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FF0000"/>
                          </a:solidFill>
                        </a:rPr>
                        <a:t>из них:</a:t>
                      </a:r>
                    </a:p>
                    <a:p>
                      <a:r>
                        <a:rPr lang="ru-RU" sz="1050" b="1" dirty="0">
                          <a:solidFill>
                            <a:srgbClr val="FF0000"/>
                          </a:solidFill>
                        </a:rPr>
                        <a:t>количество общественных территорий, условия доступности, безопасности, информативности и комфортности которых подтверждены сертификатом соответствия в области предупреждения причинения вреда для инвалидов и иных маломобильных групп граждан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FF0000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79199"/>
                  </a:ext>
                </a:extLst>
              </a:tr>
              <a:tr h="263216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0070C0"/>
                          </a:solidFill>
                        </a:rPr>
                        <a:t>Общее количество пешеходных переходов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70C0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7710819"/>
                  </a:ext>
                </a:extLst>
              </a:tr>
              <a:tr h="580624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0070C0"/>
                          </a:solidFill>
                        </a:rPr>
                        <a:t>в том числе:</a:t>
                      </a:r>
                    </a:p>
                    <a:p>
                      <a:r>
                        <a:rPr lang="ru-RU" sz="1050" b="1" dirty="0">
                          <a:solidFill>
                            <a:srgbClr val="0070C0"/>
                          </a:solidFill>
                        </a:rPr>
                        <a:t>количество пешеходных переходов, на которых созданы условия доступности, безопасности, информативности и комфортности для инвалидов и иных маломобильных граждан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70C0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1175984"/>
                  </a:ext>
                </a:extLst>
              </a:tr>
              <a:tr h="584511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FF0000"/>
                          </a:solidFill>
                        </a:rPr>
                        <a:t>том числе:</a:t>
                      </a:r>
                    </a:p>
                    <a:p>
                      <a:r>
                        <a:rPr lang="ru-RU" sz="1050" b="1" dirty="0">
                          <a:solidFill>
                            <a:srgbClr val="FF0000"/>
                          </a:solidFill>
                        </a:rPr>
                        <a:t>количество пешеходных переходов, условия доступности, безопасности, информативности и комфортности которых подтверждены сертификатом соответствия в области предупреждения причинения вреда для инвалидов и иных маломобильных групп граждан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FF0000"/>
                          </a:solidFill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8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121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63B9891-41DB-434E-8A96-C5B7A11A3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4706688"/>
              </p:ext>
            </p:extLst>
          </p:nvPr>
        </p:nvGraphicFramePr>
        <p:xfrm>
          <a:off x="986945" y="1715632"/>
          <a:ext cx="10677525" cy="4441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936" y="701040"/>
            <a:ext cx="10481544" cy="58928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00B050"/>
                </a:solidFill>
              </a:rPr>
              <a:t>14. Уровень озеленения (%)</a:t>
            </a:r>
          </a:p>
        </p:txBody>
      </p:sp>
    </p:spTree>
    <p:extLst>
      <p:ext uri="{BB962C8B-B14F-4D97-AF65-F5344CB8AC3E}">
        <p14:creationId xmlns:p14="http://schemas.microsoft.com/office/powerpoint/2010/main" val="500310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653" y="657225"/>
            <a:ext cx="10481544" cy="404495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>
                <a:solidFill>
                  <a:srgbClr val="0070C0"/>
                </a:solidFill>
              </a:rPr>
              <a:t>Для расчета используются данные строк 02 и 23 Формы №1-ГКС 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BC15EAC0-2019-4791-9A48-0A1C77D12ED8}"/>
              </a:ext>
            </a:extLst>
          </p:cNvPr>
          <p:cNvSpPr txBox="1">
            <a:spLocks/>
          </p:cNvSpPr>
          <p:nvPr/>
        </p:nvSpPr>
        <p:spPr>
          <a:xfrm>
            <a:off x="1762124" y="1314449"/>
            <a:ext cx="10248901" cy="47720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100" b="1" dirty="0">
                <a:solidFill>
                  <a:srgbClr val="0070C0"/>
                </a:solidFill>
              </a:rPr>
              <a:t>По строке 23 Формы №1-ГКС </a:t>
            </a:r>
            <a:r>
              <a:rPr lang="ru-RU" sz="2100" b="1" dirty="0">
                <a:solidFill>
                  <a:srgbClr val="FF0000"/>
                </a:solidFill>
              </a:rPr>
              <a:t>учитывается площадь всех зеленых насаждений в пределах городской черты: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-  городские леса и лесопарки; 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-  зеленые защитные зоны;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-  бульвары; 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-  скверы, сады и газоны; 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-  парки культуры и отдыха; 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-  кладбища; 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-  насаждения в жилых районах и на приусадебных участках;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-  внутриквартальное озеленение; 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-  ботанические и зоологические сады;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-  озеленения на территории школ, лечебных и детских учреждений,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   стадионов, общественных зданий, промышленных предприятий и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   другие.</a:t>
            </a:r>
            <a:r>
              <a:rPr lang="ru-RU" sz="2100" b="1" i="1" dirty="0">
                <a:solidFill>
                  <a:srgbClr val="0070C0"/>
                </a:solidFill>
              </a:rPr>
              <a:t> </a:t>
            </a:r>
            <a:endParaRPr lang="ru-RU" sz="2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224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63B9891-41DB-434E-8A96-C5B7A11A3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6443329"/>
              </p:ext>
            </p:extLst>
          </p:nvPr>
        </p:nvGraphicFramePr>
        <p:xfrm>
          <a:off x="986945" y="2216290"/>
          <a:ext cx="10677525" cy="3982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936" y="985520"/>
            <a:ext cx="10481544" cy="58928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00B050"/>
                </a:solidFill>
              </a:rPr>
              <a:t>13. Доля озелененных территорий общего пользования (парки, сады и др.) в общей площади зеленых насаждений (%)</a:t>
            </a:r>
          </a:p>
        </p:txBody>
      </p:sp>
    </p:spTree>
    <p:extLst>
      <p:ext uri="{BB962C8B-B14F-4D97-AF65-F5344CB8AC3E}">
        <p14:creationId xmlns:p14="http://schemas.microsoft.com/office/powerpoint/2010/main" val="2782645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4226" y="866776"/>
            <a:ext cx="9117012" cy="457200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>
                <a:solidFill>
                  <a:srgbClr val="0070C0"/>
                </a:solidFill>
              </a:rPr>
              <a:t>Для расчета используются данные строк 23 и 24 Формы №1-ГКС 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D8A746-97BA-4371-B016-ECFBA2252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55838" y="2433636"/>
            <a:ext cx="8915400" cy="2786064"/>
          </a:xfrm>
        </p:spPr>
        <p:txBody>
          <a:bodyPr>
            <a:noAutofit/>
          </a:bodyPr>
          <a:lstStyle/>
          <a:p>
            <a:r>
              <a:rPr lang="ru-RU" sz="2100" b="1" dirty="0">
                <a:solidFill>
                  <a:srgbClr val="0070C0"/>
                </a:solidFill>
              </a:rPr>
              <a:t>В показатель по строке 24 Формы №1-ГКС </a:t>
            </a:r>
            <a:r>
              <a:rPr lang="ru-RU" sz="2100" b="1" dirty="0">
                <a:solidFill>
                  <a:srgbClr val="FF0000"/>
                </a:solidFill>
              </a:rPr>
              <a:t>не включаются: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-  зеленые защитные зоны;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-  зеленые насаждения расположенные на территории 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   учебных заведений, детских и лечебных учреждений,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   стадионов, домов отдыха, промышленных предприятий.</a:t>
            </a:r>
          </a:p>
          <a:p>
            <a:r>
              <a:rPr lang="ru-RU" sz="2100" b="1" dirty="0">
                <a:solidFill>
                  <a:srgbClr val="0070C0"/>
                </a:solidFill>
              </a:rPr>
              <a:t>     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3942474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63B9891-41DB-434E-8A96-C5B7A11A3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6050428"/>
              </p:ext>
            </p:extLst>
          </p:nvPr>
        </p:nvGraphicFramePr>
        <p:xfrm>
          <a:off x="986946" y="1940560"/>
          <a:ext cx="10677525" cy="4136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936" y="780912"/>
            <a:ext cx="10481544" cy="58928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00B050"/>
                </a:solidFill>
              </a:rPr>
              <a:t>19. Доля освещенных частей улиц, проездов, набережных на конец года</a:t>
            </a:r>
            <a:br>
              <a:rPr lang="ru-RU" sz="2000" b="1" dirty="0">
                <a:solidFill>
                  <a:srgbClr val="00B050"/>
                </a:solidFill>
              </a:rPr>
            </a:br>
            <a:r>
              <a:rPr lang="ru-RU" sz="2000" b="1" dirty="0">
                <a:solidFill>
                  <a:srgbClr val="00B050"/>
                </a:solidFill>
              </a:rPr>
              <a:t>в общей протяженности улиц, проездов, набережных (%)</a:t>
            </a:r>
          </a:p>
        </p:txBody>
      </p:sp>
    </p:spTree>
    <p:extLst>
      <p:ext uri="{BB962C8B-B14F-4D97-AF65-F5344CB8AC3E}">
        <p14:creationId xmlns:p14="http://schemas.microsoft.com/office/powerpoint/2010/main" val="1475711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B9640DD5-1316-49E7-8411-32AAFAF82A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636837"/>
              </p:ext>
            </p:extLst>
          </p:nvPr>
        </p:nvGraphicFramePr>
        <p:xfrm>
          <a:off x="177566" y="369333"/>
          <a:ext cx="11836867" cy="64044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8333">
                  <a:extLst>
                    <a:ext uri="{9D8B030D-6E8A-4147-A177-3AD203B41FA5}">
                      <a16:colId xmlns:a16="http://schemas.microsoft.com/office/drawing/2014/main" val="1065028160"/>
                    </a:ext>
                  </a:extLst>
                </a:gridCol>
                <a:gridCol w="1666876">
                  <a:extLst>
                    <a:ext uri="{9D8B030D-6E8A-4147-A177-3AD203B41FA5}">
                      <a16:colId xmlns:a16="http://schemas.microsoft.com/office/drawing/2014/main" val="296298257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38789222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809325379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833127663"/>
                    </a:ext>
                  </a:extLst>
                </a:gridCol>
                <a:gridCol w="1735116">
                  <a:extLst>
                    <a:ext uri="{9D8B030D-6E8A-4147-A177-3AD203B41FA5}">
                      <a16:colId xmlns:a16="http://schemas.microsoft.com/office/drawing/2014/main" val="3065216324"/>
                    </a:ext>
                  </a:extLst>
                </a:gridCol>
                <a:gridCol w="2040192">
                  <a:extLst>
                    <a:ext uri="{9D8B030D-6E8A-4147-A177-3AD203B41FA5}">
                      <a16:colId xmlns:a16="http://schemas.microsoft.com/office/drawing/2014/main" val="2205667995"/>
                    </a:ext>
                  </a:extLst>
                </a:gridCol>
              </a:tblGrid>
              <a:tr h="263251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i="0" dirty="0">
                          <a:solidFill>
                            <a:srgbClr val="00B0F0"/>
                          </a:solidFill>
                          <a:effectLst/>
                        </a:rPr>
                        <a:t>Критерий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i="0" dirty="0">
                          <a:solidFill>
                            <a:srgbClr val="00B0F0"/>
                          </a:solidFill>
                          <a:effectLst/>
                        </a:rPr>
                        <a:t>Пространство</a:t>
                      </a:r>
                      <a:endParaRPr lang="ru-RU" sz="700" i="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1.Безопасность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2.Комфортность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3.Экологичность и здоровье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4.Идентичность и разнообразие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5.Современность и актуальность среды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6.Эффективность управления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1090865"/>
                  </a:ext>
                </a:extLst>
              </a:tr>
              <a:tr h="973479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1.Жилье и прилегающие пространства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1.Доля населения, живущего в аварийном жилье в общей численности населения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2.Доля жилого фонда, обеспеченного централизованными услугами тепло-, водо-, электроснабжения и водоотведения, в общем объеме жилого фонда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Количество вывезенных твердых коммунальных отходов на душу населения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4.Разнообразие жилой застройки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5.Разнообразие услуг в жилой зоне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6.Доля многоквартирных домов, расположенных на земельных участках, в отношении которых осуществлен государственный кадастровый учет в общем количестве многоквартирных домов 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60915"/>
                  </a:ext>
                </a:extLst>
              </a:tr>
              <a:tr h="1099371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2.Улично-дорожная сеть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7.Количество погибших в дорожно-транспортных происшествиях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8.Доля улично-дорожной сети, обеспеченной ливневой канализацией, в общей протяженности улично-дорожной сети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9.Загруженность дорог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10.Количество улиц с развитой сферой услуг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11.Индекс пешеходной доступности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12.Доля доступных для инвалидов и других маломобильных групп населения приоритетных объектов социальной, транспортной, инженерной инфраструктуры в общем количестве приоритетных объектов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4832467"/>
                  </a:ext>
                </a:extLst>
              </a:tr>
              <a:tr h="721694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3.Озелененные пространства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13.Доля озелененных территорий общего пользования (парки, сады и др.) в общей площади зеленых насаждений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14.Уровень озеленения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15.Состояние зеленых насаждений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16.Привлекательность озелененных территорий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17.Разнообразие услуг на озелененных территориях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18.Доля населения, имеющего доступ к озелененным территориям общего пользования (парки, сады и др.), в общей численности населения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6601259"/>
                  </a:ext>
                </a:extLst>
              </a:tr>
              <a:tr h="847587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4.Общественно-деловая инфраструктура и прилегающие пространства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19.Доля освещенных частей улиц, проездов, набережных на конец года в обще протяженности улиц, проездов, набережных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20.Разнообразие улиц в общественно-деловых районах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21.Доля площади города, убираемая механизированным способом, в обще площади города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22.Концентрация объектов культурного наследия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23.Уровень развития общественно-деловых районов города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24.Уровень внешнего оформления городского пространства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431590"/>
                  </a:ext>
                </a:extLst>
              </a:tr>
              <a:tr h="1099371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5.Социально-досуговая инфраструктура и прилегающие пространства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25.Безопасность передвижения вблизи учреждений здравоохранения и образования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26.Разнообразие культурно-досуговой и спортивной инфраструктуры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27.Доступность спортивной инфраструктуры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28.Доля объектов культурного наследия, в которых размещаются объекты социально-досуговой инфраструктуры, в общем количестве объектов культурного наследия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29.Количество сервисов в городе, способствующих повышению комфортности жизни маломобильных групп населения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30.Доля детей в возрасте 1-6 лет. Состоящих на учете для определения в муниципальные дошкольные образовательные учреждения, в общей численности детей в возрасте 1-6 лет 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4653606"/>
                  </a:ext>
                </a:extLst>
              </a:tr>
              <a:tr h="1225263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6.Общегородское пространство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31.Крличество дорожно-транспортных происшествий в городе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32.Доступность остановок общественного транспорта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33.Доля городского населения, обеспеченного качественной питьевой водой из систем централизованного водоснабжения, в общей численности городского населения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34.Количество центров притяжения для населения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35.Доля населения, работающего в непроизводственном секторе экономики, в общей численности городского населения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36.Доля жителей города в возрасте старше 14 лет, имеющих возможность участвовать в принятии решений по вопросам городского развития с использованием цифровых технологий, в общей численности городского населения в возрасте старше 14 лет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12100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0EFFC1F-B463-4F6B-9EEC-F2A08B46A5A0}"/>
              </a:ext>
            </a:extLst>
          </p:cNvPr>
          <p:cNvSpPr txBox="1"/>
          <p:nvPr/>
        </p:nvSpPr>
        <p:spPr>
          <a:xfrm>
            <a:off x="1406553" y="0"/>
            <a:ext cx="937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МАТРИЦА ИНДИКАТОРОВ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42BED94A-7CEF-4749-A9C6-D0E81DA957A6}"/>
              </a:ext>
            </a:extLst>
          </p:cNvPr>
          <p:cNvCxnSpPr>
            <a:cxnSpLocks/>
          </p:cNvCxnSpPr>
          <p:nvPr/>
        </p:nvCxnSpPr>
        <p:spPr>
          <a:xfrm>
            <a:off x="177567" y="369332"/>
            <a:ext cx="1317858" cy="278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6439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63B9891-41DB-434E-8A96-C5B7A11A3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6738979"/>
              </p:ext>
            </p:extLst>
          </p:nvPr>
        </p:nvGraphicFramePr>
        <p:xfrm>
          <a:off x="986946" y="1940560"/>
          <a:ext cx="10677525" cy="4136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936" y="780912"/>
            <a:ext cx="10481544" cy="58928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00B050"/>
                </a:solidFill>
              </a:rPr>
              <a:t>21. Доля площади города, убираемая механизированным способом, </a:t>
            </a:r>
            <a:br>
              <a:rPr lang="ru-RU" sz="2000" b="1" dirty="0">
                <a:solidFill>
                  <a:srgbClr val="00B050"/>
                </a:solidFill>
              </a:rPr>
            </a:br>
            <a:r>
              <a:rPr lang="ru-RU" sz="2000" b="1" dirty="0">
                <a:solidFill>
                  <a:srgbClr val="00B050"/>
                </a:solidFill>
              </a:rPr>
              <a:t>в общей площади города (%)</a:t>
            </a:r>
          </a:p>
        </p:txBody>
      </p:sp>
    </p:spTree>
    <p:extLst>
      <p:ext uri="{BB962C8B-B14F-4D97-AF65-F5344CB8AC3E}">
        <p14:creationId xmlns:p14="http://schemas.microsoft.com/office/powerpoint/2010/main" val="24345566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63B9891-41DB-434E-8A96-C5B7A11A3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3239996"/>
              </p:ext>
            </p:extLst>
          </p:nvPr>
        </p:nvGraphicFramePr>
        <p:xfrm>
          <a:off x="986946" y="1940560"/>
          <a:ext cx="10677525" cy="4136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936" y="780912"/>
            <a:ext cx="10481544" cy="58928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00B050"/>
                </a:solidFill>
              </a:rPr>
              <a:t>24. Уровень внешнего оформления городского пространства (%)</a:t>
            </a:r>
          </a:p>
        </p:txBody>
      </p:sp>
    </p:spTree>
    <p:extLst>
      <p:ext uri="{BB962C8B-B14F-4D97-AF65-F5344CB8AC3E}">
        <p14:creationId xmlns:p14="http://schemas.microsoft.com/office/powerpoint/2010/main" val="24007899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3">
            <a:extLst>
              <a:ext uri="{FF2B5EF4-FFF2-40B4-BE49-F238E27FC236}">
                <a16:creationId xmlns:a16="http://schemas.microsoft.com/office/drawing/2014/main" id="{993951B2-8E8F-47DD-BD71-5F5961BF30B1}"/>
              </a:ext>
            </a:extLst>
          </p:cNvPr>
          <p:cNvSpPr txBox="1">
            <a:spLocks/>
          </p:cNvSpPr>
          <p:nvPr/>
        </p:nvSpPr>
        <p:spPr>
          <a:xfrm>
            <a:off x="1749426" y="2424583"/>
            <a:ext cx="5019675" cy="8967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70C0"/>
                </a:solidFill>
              </a:rPr>
              <a:t>24.1 Наличие утвержденного 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70C0"/>
                </a:solidFill>
              </a:rPr>
              <a:t>правового акта</a:t>
            </a:r>
          </a:p>
        </p:txBody>
      </p:sp>
      <p:sp>
        <p:nvSpPr>
          <p:cNvPr id="7" name="Текст 3">
            <a:extLst>
              <a:ext uri="{FF2B5EF4-FFF2-40B4-BE49-F238E27FC236}">
                <a16:creationId xmlns:a16="http://schemas.microsoft.com/office/drawing/2014/main" id="{A875C1AD-1882-462D-972E-3867D531AC8C}"/>
              </a:ext>
            </a:extLst>
          </p:cNvPr>
          <p:cNvSpPr txBox="1">
            <a:spLocks/>
          </p:cNvSpPr>
          <p:nvPr/>
        </p:nvSpPr>
        <p:spPr>
          <a:xfrm>
            <a:off x="6418263" y="2356760"/>
            <a:ext cx="5019675" cy="7296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rgbClr val="0070C0"/>
                </a:solidFill>
              </a:rPr>
              <a:t>макс значение показателя       </a:t>
            </a:r>
            <a:r>
              <a:rPr lang="ru-RU" sz="2400" b="1" dirty="0">
                <a:solidFill>
                  <a:srgbClr val="FF0000"/>
                </a:solidFill>
              </a:rPr>
              <a:t>1 балл</a:t>
            </a:r>
          </a:p>
        </p:txBody>
      </p:sp>
      <p:sp>
        <p:nvSpPr>
          <p:cNvPr id="8" name="Текст 3">
            <a:extLst>
              <a:ext uri="{FF2B5EF4-FFF2-40B4-BE49-F238E27FC236}">
                <a16:creationId xmlns:a16="http://schemas.microsoft.com/office/drawing/2014/main" id="{5B76637E-CAD6-4B74-8A4A-76E5C371ACB1}"/>
              </a:ext>
            </a:extLst>
          </p:cNvPr>
          <p:cNvSpPr txBox="1">
            <a:spLocks/>
          </p:cNvSpPr>
          <p:nvPr/>
        </p:nvSpPr>
        <p:spPr>
          <a:xfrm>
            <a:off x="1749426" y="1809750"/>
            <a:ext cx="4668837" cy="44767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rgbClr val="0070C0"/>
                </a:solidFill>
              </a:rPr>
              <a:t>Таблица баллов по показателю 24:</a:t>
            </a:r>
          </a:p>
        </p:txBody>
      </p:sp>
      <p:sp>
        <p:nvSpPr>
          <p:cNvPr id="9" name="Текст 3">
            <a:extLst>
              <a:ext uri="{FF2B5EF4-FFF2-40B4-BE49-F238E27FC236}">
                <a16:creationId xmlns:a16="http://schemas.microsoft.com/office/drawing/2014/main" id="{22341204-77E1-4C4F-A0D8-2A6A0BD64302}"/>
              </a:ext>
            </a:extLst>
          </p:cNvPr>
          <p:cNvSpPr txBox="1">
            <a:spLocks/>
          </p:cNvSpPr>
          <p:nvPr/>
        </p:nvSpPr>
        <p:spPr>
          <a:xfrm>
            <a:off x="1749426" y="3339690"/>
            <a:ext cx="4422774" cy="7296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70C0"/>
                </a:solidFill>
              </a:rPr>
              <a:t>24.2 Доля зданий с ремонтом 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70C0"/>
                </a:solidFill>
              </a:rPr>
              <a:t>фасадов</a:t>
            </a:r>
          </a:p>
        </p:txBody>
      </p:sp>
      <p:sp>
        <p:nvSpPr>
          <p:cNvPr id="10" name="Текст 3">
            <a:extLst>
              <a:ext uri="{FF2B5EF4-FFF2-40B4-BE49-F238E27FC236}">
                <a16:creationId xmlns:a16="http://schemas.microsoft.com/office/drawing/2014/main" id="{43964EA7-77B3-4286-938F-B267CF5BEA11}"/>
              </a:ext>
            </a:extLst>
          </p:cNvPr>
          <p:cNvSpPr txBox="1">
            <a:spLocks/>
          </p:cNvSpPr>
          <p:nvPr/>
        </p:nvSpPr>
        <p:spPr>
          <a:xfrm>
            <a:off x="1749427" y="4318629"/>
            <a:ext cx="4346574" cy="7296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70C0"/>
                </a:solidFill>
              </a:rPr>
              <a:t>24.3 Доля объектов, с 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70C0"/>
                </a:solidFill>
              </a:rPr>
              <a:t>архитектурной подсветкой</a:t>
            </a:r>
          </a:p>
        </p:txBody>
      </p:sp>
      <p:sp>
        <p:nvSpPr>
          <p:cNvPr id="11" name="Текст 3">
            <a:extLst>
              <a:ext uri="{FF2B5EF4-FFF2-40B4-BE49-F238E27FC236}">
                <a16:creationId xmlns:a16="http://schemas.microsoft.com/office/drawing/2014/main" id="{F9DD880E-4F6B-4A10-A700-16D0422CC401}"/>
              </a:ext>
            </a:extLst>
          </p:cNvPr>
          <p:cNvSpPr txBox="1">
            <a:spLocks/>
          </p:cNvSpPr>
          <p:nvPr/>
        </p:nvSpPr>
        <p:spPr>
          <a:xfrm>
            <a:off x="2463008" y="678295"/>
            <a:ext cx="8612186" cy="67119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>
                <a:solidFill>
                  <a:srgbClr val="0070C0"/>
                </a:solidFill>
              </a:rPr>
              <a:t>Комплексный индикатор уровня внешнего оформления </a:t>
            </a:r>
            <a:br>
              <a:rPr lang="ru-RU" sz="2000" b="1" dirty="0">
                <a:solidFill>
                  <a:srgbClr val="0070C0"/>
                </a:solidFill>
              </a:rPr>
            </a:br>
            <a:r>
              <a:rPr lang="ru-RU" sz="2000" b="1" dirty="0">
                <a:solidFill>
                  <a:srgbClr val="0070C0"/>
                </a:solidFill>
              </a:rPr>
              <a:t>городского пространства</a:t>
            </a:r>
            <a:endParaRPr lang="ru-RU" sz="2000" dirty="0"/>
          </a:p>
          <a:p>
            <a:pPr algn="ctr"/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12" name="Текст 3">
            <a:extLst>
              <a:ext uri="{FF2B5EF4-FFF2-40B4-BE49-F238E27FC236}">
                <a16:creationId xmlns:a16="http://schemas.microsoft.com/office/drawing/2014/main" id="{C07D3948-EC5A-4A69-8FC0-47F4E35CCA4D}"/>
              </a:ext>
            </a:extLst>
          </p:cNvPr>
          <p:cNvSpPr txBox="1">
            <a:spLocks/>
          </p:cNvSpPr>
          <p:nvPr/>
        </p:nvSpPr>
        <p:spPr>
          <a:xfrm>
            <a:off x="6416676" y="3253540"/>
            <a:ext cx="5373687" cy="5660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rgbClr val="0070C0"/>
                </a:solidFill>
              </a:rPr>
              <a:t>макс значение показателя     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>
                <a:solidFill>
                  <a:srgbClr val="FF0000"/>
                </a:solidFill>
              </a:rPr>
              <a:t>5 баллов</a:t>
            </a:r>
          </a:p>
        </p:txBody>
      </p:sp>
      <p:sp>
        <p:nvSpPr>
          <p:cNvPr id="13" name="Текст 3">
            <a:extLst>
              <a:ext uri="{FF2B5EF4-FFF2-40B4-BE49-F238E27FC236}">
                <a16:creationId xmlns:a16="http://schemas.microsoft.com/office/drawing/2014/main" id="{196E5DA6-C7B6-4B67-8739-DB70C1C16A08}"/>
              </a:ext>
            </a:extLst>
          </p:cNvPr>
          <p:cNvSpPr txBox="1">
            <a:spLocks/>
          </p:cNvSpPr>
          <p:nvPr/>
        </p:nvSpPr>
        <p:spPr>
          <a:xfrm>
            <a:off x="6418263" y="4175034"/>
            <a:ext cx="5373687" cy="7296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rgbClr val="0070C0"/>
                </a:solidFill>
              </a:rPr>
              <a:t>макс значение показателя     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>
                <a:solidFill>
                  <a:srgbClr val="FF0000"/>
                </a:solidFill>
              </a:rPr>
              <a:t>4 балла</a:t>
            </a:r>
          </a:p>
        </p:txBody>
      </p:sp>
    </p:spTree>
    <p:extLst>
      <p:ext uri="{BB962C8B-B14F-4D97-AF65-F5344CB8AC3E}">
        <p14:creationId xmlns:p14="http://schemas.microsoft.com/office/powerpoint/2010/main" val="1333356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63B9891-41DB-434E-8A96-C5B7A11A3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4821688"/>
              </p:ext>
            </p:extLst>
          </p:nvPr>
        </p:nvGraphicFramePr>
        <p:xfrm>
          <a:off x="986946" y="1940560"/>
          <a:ext cx="10677525" cy="443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28" y="486272"/>
            <a:ext cx="10481544" cy="58928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</a:rPr>
              <a:t>27.Доступность спортивной инфраструктуры</a:t>
            </a:r>
          </a:p>
        </p:txBody>
      </p:sp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986D89CE-62AE-49D5-9E92-8327F5EDF2A9}"/>
              </a:ext>
            </a:extLst>
          </p:cNvPr>
          <p:cNvSpPr txBox="1">
            <a:spLocks/>
          </p:cNvSpPr>
          <p:nvPr/>
        </p:nvSpPr>
        <p:spPr>
          <a:xfrm>
            <a:off x="841096" y="918776"/>
            <a:ext cx="10481544" cy="5892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>
                <a:solidFill>
                  <a:srgbClr val="00B050"/>
                </a:solidFill>
              </a:rPr>
              <a:t>27.Доступность спортивной инфраструктуры (%)</a:t>
            </a:r>
          </a:p>
        </p:txBody>
      </p:sp>
    </p:spTree>
    <p:extLst>
      <p:ext uri="{BB962C8B-B14F-4D97-AF65-F5344CB8AC3E}">
        <p14:creationId xmlns:p14="http://schemas.microsoft.com/office/powerpoint/2010/main" val="3353349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66502" y="521245"/>
            <a:ext cx="9380950" cy="588962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0070C0"/>
                </a:solidFill>
              </a:rPr>
              <a:t>Расчет показателя 27.Доступность спортивной инфраструктуры (%)</a:t>
            </a:r>
            <a:br>
              <a:rPr lang="ru-RU" sz="1800" b="1" dirty="0">
                <a:solidFill>
                  <a:srgbClr val="00B050"/>
                </a:solidFill>
              </a:rPr>
            </a:b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986D89CE-62AE-49D5-9E92-8327F5EDF2A9}"/>
              </a:ext>
            </a:extLst>
          </p:cNvPr>
          <p:cNvSpPr txBox="1">
            <a:spLocks/>
          </p:cNvSpPr>
          <p:nvPr/>
        </p:nvSpPr>
        <p:spPr>
          <a:xfrm>
            <a:off x="841096" y="969109"/>
            <a:ext cx="10481544" cy="3762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5" name="Заголовок 2">
            <a:extLst>
              <a:ext uri="{FF2B5EF4-FFF2-40B4-BE49-F238E27FC236}">
                <a16:creationId xmlns:a16="http://schemas.microsoft.com/office/drawing/2014/main" id="{81566609-6600-49D7-8B9B-30195DBED732}"/>
              </a:ext>
            </a:extLst>
          </p:cNvPr>
          <p:cNvSpPr txBox="1">
            <a:spLocks/>
          </p:cNvSpPr>
          <p:nvPr/>
        </p:nvSpPr>
        <p:spPr>
          <a:xfrm>
            <a:off x="1866502" y="1460979"/>
            <a:ext cx="2951400" cy="1459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1800" b="1" dirty="0">
                <a:solidFill>
                  <a:srgbClr val="0070C0"/>
                </a:solidFill>
              </a:rPr>
              <a:t>27.1. Обеспеченность </a:t>
            </a:r>
          </a:p>
          <a:p>
            <a:r>
              <a:rPr lang="ru-RU" sz="1800" b="1" dirty="0">
                <a:solidFill>
                  <a:srgbClr val="0070C0"/>
                </a:solidFill>
              </a:rPr>
              <a:t>         спортивными </a:t>
            </a:r>
          </a:p>
          <a:p>
            <a:r>
              <a:rPr lang="ru-RU" sz="1800" b="1" dirty="0">
                <a:solidFill>
                  <a:srgbClr val="0070C0"/>
                </a:solidFill>
              </a:rPr>
              <a:t>         площадками</a:t>
            </a:r>
          </a:p>
          <a:p>
            <a:r>
              <a:rPr lang="ru-RU" sz="1800" b="1" dirty="0">
                <a:solidFill>
                  <a:srgbClr val="0070C0"/>
                </a:solidFill>
              </a:rPr>
              <a:t>         (процентов)</a:t>
            </a:r>
          </a:p>
          <a:p>
            <a:pPr algn="ctr"/>
            <a:endParaRPr lang="ru-RU" sz="1800" b="1" dirty="0">
              <a:solidFill>
                <a:srgbClr val="00B050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A48E6AD-21F9-4CFF-9263-D5D20CF1D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605" y="1419750"/>
            <a:ext cx="1910789" cy="1033548"/>
          </a:xfrm>
          <a:prstGeom prst="rect">
            <a:avLst/>
          </a:prstGeom>
        </p:spPr>
      </p:pic>
      <p:sp>
        <p:nvSpPr>
          <p:cNvPr id="12" name="Заголовок 2">
            <a:extLst>
              <a:ext uri="{FF2B5EF4-FFF2-40B4-BE49-F238E27FC236}">
                <a16:creationId xmlns:a16="http://schemas.microsoft.com/office/drawing/2014/main" id="{9539FD31-B952-46CF-9215-1722C5F199AB}"/>
              </a:ext>
            </a:extLst>
          </p:cNvPr>
          <p:cNvSpPr txBox="1">
            <a:spLocks/>
          </p:cNvSpPr>
          <p:nvPr/>
        </p:nvSpPr>
        <p:spPr>
          <a:xfrm>
            <a:off x="7374099" y="1333071"/>
            <a:ext cx="3733796" cy="13039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1800" b="1" dirty="0">
              <a:solidFill>
                <a:srgbClr val="00B050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</a:rPr>
              <a:t>НU800(спорт)</a:t>
            </a:r>
            <a:r>
              <a:rPr lang="ru-RU" sz="1800" b="1" dirty="0">
                <a:solidFill>
                  <a:srgbClr val="0070C0"/>
                </a:solidFill>
              </a:rPr>
              <a:t> - численность      населения, проживающего в радиусе 800 метров от спортивных площадок</a:t>
            </a:r>
          </a:p>
        </p:txBody>
      </p:sp>
      <p:sp>
        <p:nvSpPr>
          <p:cNvPr id="13" name="Заголовок 2">
            <a:extLst>
              <a:ext uri="{FF2B5EF4-FFF2-40B4-BE49-F238E27FC236}">
                <a16:creationId xmlns:a16="http://schemas.microsoft.com/office/drawing/2014/main" id="{BDF6A9A0-2675-4073-BC30-69FA48890714}"/>
              </a:ext>
            </a:extLst>
          </p:cNvPr>
          <p:cNvSpPr txBox="1">
            <a:spLocks/>
          </p:cNvSpPr>
          <p:nvPr/>
        </p:nvSpPr>
        <p:spPr>
          <a:xfrm>
            <a:off x="1866502" y="3961443"/>
            <a:ext cx="2775231" cy="15789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1800" b="1" dirty="0">
                <a:solidFill>
                  <a:srgbClr val="0070C0"/>
                </a:solidFill>
              </a:rPr>
              <a:t>27.2. Обеспеченность </a:t>
            </a:r>
          </a:p>
          <a:p>
            <a:r>
              <a:rPr lang="ru-RU" sz="1800" b="1" dirty="0">
                <a:solidFill>
                  <a:srgbClr val="0070C0"/>
                </a:solidFill>
              </a:rPr>
              <a:t>         спортивными </a:t>
            </a:r>
          </a:p>
          <a:p>
            <a:r>
              <a:rPr lang="ru-RU" sz="1800" b="1" dirty="0">
                <a:solidFill>
                  <a:srgbClr val="0070C0"/>
                </a:solidFill>
              </a:rPr>
              <a:t>         сооружениями</a:t>
            </a:r>
          </a:p>
          <a:p>
            <a:r>
              <a:rPr lang="ru-RU" sz="1800" b="1" dirty="0">
                <a:solidFill>
                  <a:srgbClr val="0070C0"/>
                </a:solidFill>
              </a:rPr>
              <a:t>         (процентов)</a:t>
            </a:r>
          </a:p>
          <a:p>
            <a:pPr algn="ctr"/>
            <a:endParaRPr lang="ru-RU" sz="1800" b="1" dirty="0">
              <a:solidFill>
                <a:srgbClr val="00B050"/>
              </a:solidFill>
            </a:endParaRP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BA79CF00-810F-4FCA-90FE-35CBE0004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432" y="3961443"/>
            <a:ext cx="1932872" cy="97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7FB4FFD6-53DD-4264-BE9B-298E1A5BBF07}"/>
              </a:ext>
            </a:extLst>
          </p:cNvPr>
          <p:cNvSpPr/>
          <p:nvPr/>
        </p:nvSpPr>
        <p:spPr>
          <a:xfrm>
            <a:off x="7374099" y="2759182"/>
            <a:ext cx="3526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Нгор</a:t>
            </a:r>
            <a:r>
              <a:rPr lang="ru-RU" b="1" dirty="0"/>
              <a:t>.</a:t>
            </a:r>
            <a:r>
              <a:rPr lang="ru-RU" b="1" dirty="0">
                <a:solidFill>
                  <a:srgbClr val="0070C0"/>
                </a:solidFill>
              </a:rPr>
              <a:t> - общая численность населения города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47F1C1B-60A8-4945-B898-4EC00E2F8D30}"/>
              </a:ext>
            </a:extLst>
          </p:cNvPr>
          <p:cNvSpPr/>
          <p:nvPr/>
        </p:nvSpPr>
        <p:spPr>
          <a:xfrm>
            <a:off x="7374099" y="3961443"/>
            <a:ext cx="31507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S(спорт)</a:t>
            </a:r>
            <a:r>
              <a:rPr lang="ru-RU" b="1" dirty="0">
                <a:solidFill>
                  <a:srgbClr val="0070C0"/>
                </a:solidFill>
              </a:rPr>
              <a:t> - количество спортивных сооружений в городе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D4194228-9736-4449-B98C-6F1883D9199E}"/>
              </a:ext>
            </a:extLst>
          </p:cNvPr>
          <p:cNvSpPr/>
          <p:nvPr/>
        </p:nvSpPr>
        <p:spPr>
          <a:xfrm>
            <a:off x="7374099" y="4998780"/>
            <a:ext cx="32568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Нгор</a:t>
            </a:r>
            <a:r>
              <a:rPr lang="ru-RU" b="1" dirty="0"/>
              <a:t>.</a:t>
            </a:r>
            <a:r>
              <a:rPr lang="ru-RU" b="1" dirty="0">
                <a:solidFill>
                  <a:srgbClr val="0070C0"/>
                </a:solidFill>
              </a:rPr>
              <a:t> - общая численность населения города</a:t>
            </a:r>
          </a:p>
        </p:txBody>
      </p:sp>
    </p:spTree>
    <p:extLst>
      <p:ext uri="{BB962C8B-B14F-4D97-AF65-F5344CB8AC3E}">
        <p14:creationId xmlns:p14="http://schemas.microsoft.com/office/powerpoint/2010/main" val="29721271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63B9891-41DB-434E-8A96-C5B7A11A3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6955028"/>
              </p:ext>
            </p:extLst>
          </p:nvPr>
        </p:nvGraphicFramePr>
        <p:xfrm>
          <a:off x="986946" y="2326640"/>
          <a:ext cx="10677525" cy="4045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946" y="486272"/>
            <a:ext cx="10481544" cy="58928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</a:rPr>
              <a:t>29. Количество сервисов в городе, способствующих повышению </a:t>
            </a:r>
            <a:br>
              <a:rPr lang="ru-RU" sz="1800" b="1" dirty="0">
                <a:solidFill>
                  <a:srgbClr val="FF0000"/>
                </a:solidFill>
              </a:rPr>
            </a:br>
            <a:r>
              <a:rPr lang="ru-RU" sz="1800" b="1" dirty="0">
                <a:solidFill>
                  <a:srgbClr val="FF0000"/>
                </a:solidFill>
              </a:rPr>
              <a:t>комфортности жизни маломобильных групп населения</a:t>
            </a:r>
          </a:p>
        </p:txBody>
      </p:sp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986D89CE-62AE-49D5-9E92-8327F5EDF2A9}"/>
              </a:ext>
            </a:extLst>
          </p:cNvPr>
          <p:cNvSpPr txBox="1">
            <a:spLocks/>
          </p:cNvSpPr>
          <p:nvPr/>
        </p:nvSpPr>
        <p:spPr>
          <a:xfrm>
            <a:off x="855228" y="928936"/>
            <a:ext cx="10481544" cy="11843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>
                <a:solidFill>
                  <a:srgbClr val="00B050"/>
                </a:solidFill>
              </a:rPr>
              <a:t>29. Доля сервисов в городе, способствующих повышению комфортности жизни маломобильных групп населения, в количестве таких сервисов, предусмотренных правовым актом Минстроя России (%)</a:t>
            </a:r>
          </a:p>
        </p:txBody>
      </p:sp>
    </p:spTree>
    <p:extLst>
      <p:ext uri="{BB962C8B-B14F-4D97-AF65-F5344CB8AC3E}">
        <p14:creationId xmlns:p14="http://schemas.microsoft.com/office/powerpoint/2010/main" val="3015104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11325" y="652462"/>
            <a:ext cx="9892147" cy="1019176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0070C0"/>
                </a:solidFill>
              </a:rPr>
              <a:t>При расчете показателя 29. Доля сервисов в городе, способствующих повышению комфортности жизни маломобильных групп населения, в количестве таких сервисов, предусмотренных правовым актом Минстроя России (%)</a:t>
            </a:r>
            <a:br>
              <a:rPr lang="ru-RU" sz="1800" b="1" dirty="0">
                <a:solidFill>
                  <a:srgbClr val="0070C0"/>
                </a:solidFill>
              </a:rPr>
            </a:br>
            <a:endParaRPr lang="ru-RU" sz="1800" b="1" dirty="0">
              <a:solidFill>
                <a:srgbClr val="0070C0"/>
              </a:solidFill>
            </a:endParaRPr>
          </a:p>
        </p:txBody>
      </p:sp>
      <p:sp>
        <p:nvSpPr>
          <p:cNvPr id="8" name="Заголовок 2">
            <a:extLst>
              <a:ext uri="{FF2B5EF4-FFF2-40B4-BE49-F238E27FC236}">
                <a16:creationId xmlns:a16="http://schemas.microsoft.com/office/drawing/2014/main" id="{537E0BF6-2D8C-4473-B9D6-1202630223A0}"/>
              </a:ext>
            </a:extLst>
          </p:cNvPr>
          <p:cNvSpPr txBox="1">
            <a:spLocks/>
          </p:cNvSpPr>
          <p:nvPr/>
        </p:nvSpPr>
        <p:spPr>
          <a:xfrm>
            <a:off x="1711325" y="2143123"/>
            <a:ext cx="9892147" cy="35528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000" b="1" dirty="0">
                <a:solidFill>
                  <a:srgbClr val="FF0000"/>
                </a:solidFill>
              </a:rPr>
              <a:t>Обязателен к руководству:</a:t>
            </a:r>
          </a:p>
          <a:p>
            <a:pPr algn="just"/>
            <a:endParaRPr lang="ru-RU" sz="2000" b="1" dirty="0">
              <a:solidFill>
                <a:srgbClr val="0070C0"/>
              </a:solidFill>
            </a:endParaRPr>
          </a:p>
          <a:p>
            <a:pPr algn="just"/>
            <a:r>
              <a:rPr lang="ru-RU" sz="2000" b="1" dirty="0">
                <a:solidFill>
                  <a:srgbClr val="FF0000"/>
                </a:solidFill>
              </a:rPr>
              <a:t>Приказ</a:t>
            </a:r>
            <a:r>
              <a:rPr lang="ru-RU" sz="2000" b="1" dirty="0">
                <a:solidFill>
                  <a:srgbClr val="0070C0"/>
                </a:solidFill>
              </a:rPr>
              <a:t> Министерства строительства и жилищно-коммунального хозяйства РФ </a:t>
            </a:r>
            <a:r>
              <a:rPr lang="ru-RU" sz="2000" b="1" dirty="0">
                <a:solidFill>
                  <a:srgbClr val="FF0000"/>
                </a:solidFill>
              </a:rPr>
              <a:t>от 11 июля 2019 г. N 397/</a:t>
            </a:r>
            <a:r>
              <a:rPr lang="ru-RU" sz="2000" b="1" dirty="0" err="1">
                <a:solidFill>
                  <a:srgbClr val="FF0000"/>
                </a:solidFill>
              </a:rPr>
              <a:t>пр</a:t>
            </a:r>
            <a:r>
              <a:rPr lang="ru-RU" sz="2000" b="1" dirty="0">
                <a:solidFill>
                  <a:srgbClr val="0070C0"/>
                </a:solidFill>
              </a:rPr>
              <a:t> "О сервисах, способствующих повышению комфортности жизни маломобильных групп населения в городе, данные о которых учитываются при формировании Министерством строительства и жилищно-коммунального хозяйства Российской Федерации индикатора "Количество сервисов в городе, способствующих повышению комфортности жизни маломобильных групп населения" для расчета индекса качества городской среды"</a:t>
            </a:r>
            <a:br>
              <a:rPr lang="ru-RU" sz="1800" b="1" dirty="0">
                <a:solidFill>
                  <a:srgbClr val="0070C0"/>
                </a:solidFill>
              </a:rPr>
            </a:br>
            <a:endParaRPr lang="ru-RU" sz="1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4804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63B9891-41DB-434E-8A96-C5B7A11A3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2393070"/>
              </p:ext>
            </p:extLst>
          </p:nvPr>
        </p:nvGraphicFramePr>
        <p:xfrm>
          <a:off x="986946" y="2326640"/>
          <a:ext cx="10677525" cy="4045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986D89CE-62AE-49D5-9E92-8327F5EDF2A9}"/>
              </a:ext>
            </a:extLst>
          </p:cNvPr>
          <p:cNvSpPr txBox="1">
            <a:spLocks/>
          </p:cNvSpPr>
          <p:nvPr/>
        </p:nvSpPr>
        <p:spPr>
          <a:xfrm>
            <a:off x="1084936" y="654616"/>
            <a:ext cx="10481544" cy="940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>
                <a:solidFill>
                  <a:srgbClr val="00B050"/>
                </a:solidFill>
              </a:rPr>
              <a:t>30. Доля детей в возрасте 1-6 лет, состоящих на учете для определения в муниципальные дошкольные образовательные учреждения, </a:t>
            </a:r>
          </a:p>
          <a:p>
            <a:pPr algn="ctr"/>
            <a:r>
              <a:rPr lang="ru-RU" sz="2000" b="1" dirty="0">
                <a:solidFill>
                  <a:srgbClr val="00B050"/>
                </a:solidFill>
              </a:rPr>
              <a:t>общей численности детей в возрасте 1-6 лет (%)</a:t>
            </a:r>
          </a:p>
        </p:txBody>
      </p:sp>
    </p:spTree>
    <p:extLst>
      <p:ext uri="{BB962C8B-B14F-4D97-AF65-F5344CB8AC3E}">
        <p14:creationId xmlns:p14="http://schemas.microsoft.com/office/powerpoint/2010/main" val="899085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63B9891-41DB-434E-8A96-C5B7A11A3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822520"/>
              </p:ext>
            </p:extLst>
          </p:nvPr>
        </p:nvGraphicFramePr>
        <p:xfrm>
          <a:off x="888955" y="2743200"/>
          <a:ext cx="10677525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986D89CE-62AE-49D5-9E92-8327F5EDF2A9}"/>
              </a:ext>
            </a:extLst>
          </p:cNvPr>
          <p:cNvSpPr txBox="1">
            <a:spLocks/>
          </p:cNvSpPr>
          <p:nvPr/>
        </p:nvSpPr>
        <p:spPr>
          <a:xfrm>
            <a:off x="1084936" y="654616"/>
            <a:ext cx="10481544" cy="7779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dirty="0">
                <a:solidFill>
                  <a:srgbClr val="FF0000"/>
                </a:solidFill>
              </a:rPr>
              <a:t>36. Доля жителей города в возрасте старше 14 лет, имеющих возможность участвовать в принятии решений по вопросам городского развития с использованием цифровых технологий, в общей численности городского населения</a:t>
            </a:r>
          </a:p>
          <a:p>
            <a:pPr algn="ctr"/>
            <a:r>
              <a:rPr lang="ru-RU" sz="1800" b="1" dirty="0">
                <a:solidFill>
                  <a:srgbClr val="FF0000"/>
                </a:solidFill>
              </a:rPr>
              <a:t>в возрасте старше 14 лет</a:t>
            </a:r>
          </a:p>
        </p:txBody>
      </p:sp>
      <p:sp>
        <p:nvSpPr>
          <p:cNvPr id="5" name="Заголовок 2">
            <a:extLst>
              <a:ext uri="{FF2B5EF4-FFF2-40B4-BE49-F238E27FC236}">
                <a16:creationId xmlns:a16="http://schemas.microsoft.com/office/drawing/2014/main" id="{10DD5EB7-F74C-4DC7-9F48-E292C6DD2505}"/>
              </a:ext>
            </a:extLst>
          </p:cNvPr>
          <p:cNvSpPr txBox="1">
            <a:spLocks/>
          </p:cNvSpPr>
          <p:nvPr/>
        </p:nvSpPr>
        <p:spPr>
          <a:xfrm>
            <a:off x="1084936" y="1805588"/>
            <a:ext cx="10481544" cy="7779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>
                <a:solidFill>
                  <a:srgbClr val="00B050"/>
                </a:solidFill>
              </a:rPr>
              <a:t>36. Доля граждан в возрасте старше 14 лет, вовлеченных в принятие решений по вопросам городского развития, в общей численности городского населения в возрасте старше 14 лет (%)</a:t>
            </a:r>
          </a:p>
        </p:txBody>
      </p:sp>
    </p:spTree>
    <p:extLst>
      <p:ext uri="{BB962C8B-B14F-4D97-AF65-F5344CB8AC3E}">
        <p14:creationId xmlns:p14="http://schemas.microsoft.com/office/powerpoint/2010/main" val="41703110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986D89CE-62AE-49D5-9E92-8327F5EDF2A9}"/>
              </a:ext>
            </a:extLst>
          </p:cNvPr>
          <p:cNvSpPr txBox="1">
            <a:spLocks/>
          </p:cNvSpPr>
          <p:nvPr/>
        </p:nvSpPr>
        <p:spPr>
          <a:xfrm>
            <a:off x="1084936" y="802308"/>
            <a:ext cx="10481544" cy="602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i="1" dirty="0">
                <a:solidFill>
                  <a:srgbClr val="0070C0"/>
                </a:solidFill>
              </a:rPr>
              <a:t>Для расчета используются данные строк с 43 и 44 Формы №1-ГКС</a:t>
            </a:r>
          </a:p>
          <a:p>
            <a:pPr algn="ctr"/>
            <a:r>
              <a:rPr lang="ru-RU" sz="1800" b="1" i="1" dirty="0">
                <a:solidFill>
                  <a:srgbClr val="0070C0"/>
                </a:solidFill>
              </a:rPr>
              <a:t> </a:t>
            </a:r>
            <a:endParaRPr lang="ru-RU" sz="1800" b="1" dirty="0">
              <a:solidFill>
                <a:srgbClr val="00B05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5FD16E1-DE1E-4055-9E2D-38EC13411B5C}"/>
              </a:ext>
            </a:extLst>
          </p:cNvPr>
          <p:cNvSpPr/>
          <p:nvPr/>
        </p:nvSpPr>
        <p:spPr>
          <a:xfrm>
            <a:off x="1802896" y="1663087"/>
            <a:ext cx="983978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По строке 43 Формы №1-ГКС </a:t>
            </a:r>
            <a:r>
              <a:rPr lang="ru-RU" b="1" dirty="0">
                <a:solidFill>
                  <a:srgbClr val="FF0000"/>
                </a:solidFill>
              </a:rPr>
              <a:t>к числу основных мероприятий относятся:</a:t>
            </a:r>
            <a:r>
              <a:rPr lang="ru-RU" dirty="0">
                <a:solidFill>
                  <a:srgbClr val="FF0000"/>
                </a:solidFill>
              </a:rPr>
              <a:t> </a:t>
            </a:r>
          </a:p>
          <a:p>
            <a:pPr marL="285750" indent="-285750" algn="just">
              <a:buFontTx/>
              <a:buChar char="-"/>
            </a:pPr>
            <a:r>
              <a:rPr lang="ru-RU" b="1" dirty="0">
                <a:solidFill>
                  <a:srgbClr val="0070C0"/>
                </a:solidFill>
              </a:rPr>
              <a:t>рейтинговое голосование;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-   обсуждение конкретных проектов создания комфортной городской среды; </a:t>
            </a:r>
          </a:p>
          <a:p>
            <a:pPr marL="285750" indent="-285750" algn="just">
              <a:buFontTx/>
              <a:buChar char="-"/>
            </a:pPr>
            <a:r>
              <a:rPr lang="ru-RU" b="1" dirty="0">
                <a:solidFill>
                  <a:srgbClr val="0070C0"/>
                </a:solidFill>
              </a:rPr>
              <a:t>обсуждение государственных (муниципальных) программ по формированию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    комфортной городской среды;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-   обсуждение дизайн-проектов по конкретным территориям;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-   голосование с использованием цифровых технологий (мобильные  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     приложения, онлайн порталы для голосования и тому подобное)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D419E76-1964-45AE-A12F-BC0C738F73B8}"/>
              </a:ext>
            </a:extLst>
          </p:cNvPr>
          <p:cNvSpPr/>
          <p:nvPr/>
        </p:nvSpPr>
        <p:spPr>
          <a:xfrm>
            <a:off x="1802896" y="4277022"/>
            <a:ext cx="976358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По строке 44 Формы №1-ГКС </a:t>
            </a:r>
            <a:r>
              <a:rPr lang="ru-RU" b="1" dirty="0">
                <a:solidFill>
                  <a:srgbClr val="FF0000"/>
                </a:solidFill>
              </a:rPr>
              <a:t>учитывается: 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rgbClr val="0070C0"/>
                </a:solidFill>
              </a:rPr>
              <a:t>количество граждан в возрасте старше 14 лет, принявших участие  </a:t>
            </a:r>
          </a:p>
          <a:p>
            <a:r>
              <a:rPr lang="ru-RU" b="1" dirty="0">
                <a:solidFill>
                  <a:srgbClr val="FF0000"/>
                </a:solidFill>
              </a:rPr>
              <a:t>     в электронном голосовании</a:t>
            </a:r>
            <a:r>
              <a:rPr lang="ru-RU" b="1" dirty="0">
                <a:solidFill>
                  <a:srgbClr val="0070C0"/>
                </a:solidFill>
              </a:rPr>
              <a:t> в рамках приоритетного проекта "Формирование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     комфортной городской среды" на сайтах по вопросам городского развития </a:t>
            </a:r>
          </a:p>
          <a:p>
            <a:r>
              <a:rPr lang="ru-RU" b="1" dirty="0">
                <a:solidFill>
                  <a:srgbClr val="0070C0"/>
                </a:solidFill>
              </a:rPr>
              <a:t>     с использованием цифровых технологий.</a:t>
            </a:r>
          </a:p>
        </p:txBody>
      </p:sp>
    </p:spTree>
    <p:extLst>
      <p:ext uri="{BB962C8B-B14F-4D97-AF65-F5344CB8AC3E}">
        <p14:creationId xmlns:p14="http://schemas.microsoft.com/office/powerpoint/2010/main" val="59270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986D89CE-62AE-49D5-9E92-8327F5EDF2A9}"/>
              </a:ext>
            </a:extLst>
          </p:cNvPr>
          <p:cNvSpPr txBox="1">
            <a:spLocks/>
          </p:cNvSpPr>
          <p:nvPr/>
        </p:nvSpPr>
        <p:spPr>
          <a:xfrm>
            <a:off x="1897718" y="121367"/>
            <a:ext cx="9640388" cy="5358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i="1" dirty="0">
                <a:solidFill>
                  <a:srgbClr val="0070C0"/>
                </a:solidFill>
              </a:rPr>
              <a:t>Индекс качества городской среды городов Российской Федерации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5FD16E1-DE1E-4055-9E2D-38EC13411B5C}"/>
              </a:ext>
            </a:extLst>
          </p:cNvPr>
          <p:cNvSpPr/>
          <p:nvPr/>
        </p:nvSpPr>
        <p:spPr>
          <a:xfrm>
            <a:off x="1973917" y="724051"/>
            <a:ext cx="9640389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Все города Российской Федерации разделены на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10 климатических и размерных групп:</a:t>
            </a:r>
          </a:p>
          <a:p>
            <a:endParaRPr lang="ru-RU" sz="900" dirty="0"/>
          </a:p>
          <a:p>
            <a:r>
              <a:rPr lang="ru-RU" sz="1600" b="1" dirty="0">
                <a:solidFill>
                  <a:srgbClr val="FF0000"/>
                </a:solidFill>
              </a:rPr>
              <a:t>Климатические</a:t>
            </a:r>
            <a:r>
              <a:rPr lang="ru-RU" sz="1600" b="1" dirty="0">
                <a:solidFill>
                  <a:srgbClr val="0070C0"/>
                </a:solidFill>
              </a:rPr>
              <a:t> </a:t>
            </a:r>
            <a:r>
              <a:rPr lang="ru-RU" sz="1600" b="1" dirty="0">
                <a:solidFill>
                  <a:srgbClr val="FF0000"/>
                </a:solidFill>
              </a:rPr>
              <a:t>группы</a:t>
            </a:r>
            <a:r>
              <a:rPr lang="ru-RU" sz="1600" b="1" dirty="0">
                <a:solidFill>
                  <a:srgbClr val="0070C0"/>
                </a:solidFill>
              </a:rPr>
              <a:t> </a:t>
            </a:r>
            <a:r>
              <a:rPr lang="ru-RU" sz="1400" b="1" dirty="0">
                <a:solidFill>
                  <a:srgbClr val="0070C0"/>
                </a:solidFill>
              </a:rPr>
              <a:t>определяются по следующим параметрам:</a:t>
            </a:r>
          </a:p>
          <a:p>
            <a:r>
              <a:rPr lang="ru-RU" sz="1600" b="1" dirty="0">
                <a:solidFill>
                  <a:srgbClr val="0070C0"/>
                </a:solidFill>
              </a:rPr>
              <a:t>- города, расположенные на территории условно </a:t>
            </a:r>
            <a:r>
              <a:rPr lang="ru-RU" sz="1600" b="1" i="1" dirty="0">
                <a:solidFill>
                  <a:srgbClr val="FF0000"/>
                </a:solidFill>
              </a:rPr>
              <a:t>комфортного</a:t>
            </a:r>
            <a:r>
              <a:rPr lang="ru-RU" sz="1600" b="1" dirty="0">
                <a:solidFill>
                  <a:srgbClr val="0070C0"/>
                </a:solidFill>
              </a:rPr>
              <a:t> климата;</a:t>
            </a:r>
          </a:p>
          <a:p>
            <a:r>
              <a:rPr lang="ru-RU" sz="1600" b="1" dirty="0">
                <a:solidFill>
                  <a:srgbClr val="0070C0"/>
                </a:solidFill>
              </a:rPr>
              <a:t>- города, расположенные на территории </a:t>
            </a:r>
            <a:r>
              <a:rPr lang="ru-RU" sz="1600" b="1" i="1" dirty="0">
                <a:solidFill>
                  <a:srgbClr val="FF0000"/>
                </a:solidFill>
              </a:rPr>
              <a:t>дискомфортного</a:t>
            </a:r>
            <a:r>
              <a:rPr lang="ru-RU" sz="1600" b="1" dirty="0">
                <a:solidFill>
                  <a:srgbClr val="0070C0"/>
                </a:solidFill>
              </a:rPr>
              <a:t> климата.</a:t>
            </a:r>
          </a:p>
          <a:p>
            <a:endParaRPr lang="ru-RU" sz="1200" dirty="0"/>
          </a:p>
          <a:p>
            <a:r>
              <a:rPr lang="ru-RU" sz="1600" b="1" dirty="0">
                <a:solidFill>
                  <a:srgbClr val="FF0000"/>
                </a:solidFill>
              </a:rPr>
              <a:t>Размерные группы:</a:t>
            </a:r>
          </a:p>
          <a:p>
            <a:r>
              <a:rPr lang="ru-RU" sz="1600" b="1" i="1" dirty="0">
                <a:solidFill>
                  <a:srgbClr val="FF0000"/>
                </a:solidFill>
              </a:rPr>
              <a:t>Для городов</a:t>
            </a:r>
            <a:r>
              <a:rPr lang="ru-RU" sz="1600" b="1" dirty="0">
                <a:solidFill>
                  <a:srgbClr val="0070C0"/>
                </a:solidFill>
              </a:rPr>
              <a:t>, </a:t>
            </a:r>
            <a:r>
              <a:rPr lang="ru-RU" sz="1400" b="1" dirty="0">
                <a:solidFill>
                  <a:srgbClr val="0070C0"/>
                </a:solidFill>
              </a:rPr>
              <a:t>расположенных на территории условно </a:t>
            </a:r>
            <a:r>
              <a:rPr lang="ru-RU" sz="1600" b="1" i="1" dirty="0">
                <a:solidFill>
                  <a:srgbClr val="FF0000"/>
                </a:solidFill>
              </a:rPr>
              <a:t>комфортного климата</a:t>
            </a:r>
            <a:r>
              <a:rPr lang="ru-RU" sz="1600" b="1" dirty="0">
                <a:solidFill>
                  <a:srgbClr val="0070C0"/>
                </a:solidFill>
              </a:rPr>
              <a:t>, </a:t>
            </a:r>
            <a:r>
              <a:rPr lang="ru-RU" sz="1400" b="1" dirty="0">
                <a:solidFill>
                  <a:srgbClr val="0070C0"/>
                </a:solidFill>
              </a:rPr>
              <a:t>определяются по следующим параметрам:</a:t>
            </a:r>
          </a:p>
          <a:p>
            <a:r>
              <a:rPr lang="ru-RU" sz="1600" b="1" dirty="0">
                <a:solidFill>
                  <a:srgbClr val="0070C0"/>
                </a:solidFill>
              </a:rPr>
              <a:t>-  крупнейшие города с численностью населения </a:t>
            </a:r>
            <a:r>
              <a:rPr lang="ru-RU" sz="1600" b="1" dirty="0">
                <a:solidFill>
                  <a:srgbClr val="FF0000"/>
                </a:solidFill>
              </a:rPr>
              <a:t>от 1 млн.</a:t>
            </a:r>
            <a:r>
              <a:rPr lang="ru-RU" sz="1600" b="1" dirty="0">
                <a:solidFill>
                  <a:srgbClr val="0070C0"/>
                </a:solidFill>
              </a:rPr>
              <a:t> человек;</a:t>
            </a:r>
          </a:p>
          <a:p>
            <a:r>
              <a:rPr lang="ru-RU" sz="1600" b="1" dirty="0">
                <a:solidFill>
                  <a:srgbClr val="0070C0"/>
                </a:solidFill>
              </a:rPr>
              <a:t>-  крупные города с численностью населения </a:t>
            </a:r>
            <a:r>
              <a:rPr lang="ru-RU" sz="1600" b="1" dirty="0">
                <a:solidFill>
                  <a:srgbClr val="FF0000"/>
                </a:solidFill>
              </a:rPr>
              <a:t>от 250 тыс. до 1 млн.</a:t>
            </a:r>
            <a:r>
              <a:rPr lang="ru-RU" sz="1600" b="1" dirty="0">
                <a:solidFill>
                  <a:srgbClr val="0070C0"/>
                </a:solidFill>
              </a:rPr>
              <a:t> человек;</a:t>
            </a:r>
          </a:p>
          <a:p>
            <a:r>
              <a:rPr lang="ru-RU" sz="1600" b="1" dirty="0">
                <a:solidFill>
                  <a:srgbClr val="0070C0"/>
                </a:solidFill>
              </a:rPr>
              <a:t>-  большие города с численностью населения </a:t>
            </a:r>
            <a:r>
              <a:rPr lang="ru-RU" sz="1600" b="1" dirty="0">
                <a:solidFill>
                  <a:srgbClr val="FF0000"/>
                </a:solidFill>
              </a:rPr>
              <a:t>от 100 тыс. до 250 тыс. </a:t>
            </a:r>
            <a:r>
              <a:rPr lang="ru-RU" sz="1600" b="1" dirty="0">
                <a:solidFill>
                  <a:srgbClr val="0070C0"/>
                </a:solidFill>
              </a:rPr>
              <a:t>человек;</a:t>
            </a:r>
          </a:p>
          <a:p>
            <a:r>
              <a:rPr lang="ru-RU" sz="1600" b="1" dirty="0">
                <a:solidFill>
                  <a:srgbClr val="0070C0"/>
                </a:solidFill>
              </a:rPr>
              <a:t>-  средние города с численностью населения </a:t>
            </a:r>
            <a:r>
              <a:rPr lang="ru-RU" sz="1600" b="1" dirty="0">
                <a:solidFill>
                  <a:srgbClr val="FF0000"/>
                </a:solidFill>
              </a:rPr>
              <a:t>от 50 тыс. до 100 тыс.</a:t>
            </a:r>
            <a:r>
              <a:rPr lang="ru-RU" sz="1600" b="1" dirty="0">
                <a:solidFill>
                  <a:srgbClr val="0070C0"/>
                </a:solidFill>
              </a:rPr>
              <a:t> человек;</a:t>
            </a:r>
          </a:p>
          <a:p>
            <a:r>
              <a:rPr lang="ru-RU" sz="1600" b="1" dirty="0">
                <a:solidFill>
                  <a:srgbClr val="0070C0"/>
                </a:solidFill>
              </a:rPr>
              <a:t>-  малые города с численностью населения </a:t>
            </a:r>
            <a:r>
              <a:rPr lang="ru-RU" sz="1600" b="1" dirty="0">
                <a:solidFill>
                  <a:srgbClr val="FF0000"/>
                </a:solidFill>
              </a:rPr>
              <a:t>от 25 тыс. до 50 тыс.</a:t>
            </a:r>
            <a:r>
              <a:rPr lang="ru-RU" sz="1600" b="1" dirty="0">
                <a:solidFill>
                  <a:srgbClr val="0070C0"/>
                </a:solidFill>
              </a:rPr>
              <a:t> человек;</a:t>
            </a:r>
          </a:p>
          <a:p>
            <a:r>
              <a:rPr lang="ru-RU" sz="1600" b="1" dirty="0">
                <a:solidFill>
                  <a:srgbClr val="0070C0"/>
                </a:solidFill>
              </a:rPr>
              <a:t>-  малые города с численностью населения </a:t>
            </a:r>
            <a:r>
              <a:rPr lang="ru-RU" sz="1600" b="1" dirty="0">
                <a:solidFill>
                  <a:srgbClr val="FF0000"/>
                </a:solidFill>
              </a:rPr>
              <a:t>от 5 тыс. до 25 тыс.</a:t>
            </a:r>
            <a:r>
              <a:rPr lang="ru-RU" sz="1600" b="1" dirty="0">
                <a:solidFill>
                  <a:srgbClr val="0070C0"/>
                </a:solidFill>
              </a:rPr>
              <a:t> человек;</a:t>
            </a:r>
          </a:p>
          <a:p>
            <a:r>
              <a:rPr lang="ru-RU" sz="1600" b="1" dirty="0">
                <a:solidFill>
                  <a:srgbClr val="0070C0"/>
                </a:solidFill>
              </a:rPr>
              <a:t>-  малые города с численностью населения </a:t>
            </a:r>
            <a:r>
              <a:rPr lang="ru-RU" sz="1600" b="1" dirty="0">
                <a:solidFill>
                  <a:srgbClr val="FF0000"/>
                </a:solidFill>
              </a:rPr>
              <a:t>до 5 тыс. человек.</a:t>
            </a:r>
          </a:p>
          <a:p>
            <a:endParaRPr lang="ru-RU" sz="1100" b="1" dirty="0">
              <a:solidFill>
                <a:srgbClr val="0070C0"/>
              </a:solidFill>
            </a:endParaRPr>
          </a:p>
          <a:p>
            <a:r>
              <a:rPr lang="ru-RU" sz="1600" b="1" i="1" dirty="0">
                <a:solidFill>
                  <a:srgbClr val="FF0000"/>
                </a:solidFill>
              </a:rPr>
              <a:t>Для городов</a:t>
            </a:r>
            <a:r>
              <a:rPr lang="ru-RU" sz="1600" b="1" dirty="0">
                <a:solidFill>
                  <a:srgbClr val="0070C0"/>
                </a:solidFill>
              </a:rPr>
              <a:t>, </a:t>
            </a:r>
            <a:r>
              <a:rPr lang="ru-RU" sz="1400" b="1" dirty="0">
                <a:solidFill>
                  <a:srgbClr val="0070C0"/>
                </a:solidFill>
              </a:rPr>
              <a:t>расположенных на территориях условно </a:t>
            </a:r>
            <a:r>
              <a:rPr lang="ru-RU" sz="1600" b="1" i="1" dirty="0">
                <a:solidFill>
                  <a:srgbClr val="FF0000"/>
                </a:solidFill>
              </a:rPr>
              <a:t>дискомфортного климата</a:t>
            </a:r>
            <a:r>
              <a:rPr lang="ru-RU" sz="1600" b="1" dirty="0">
                <a:solidFill>
                  <a:srgbClr val="0070C0"/>
                </a:solidFill>
              </a:rPr>
              <a:t>, </a:t>
            </a:r>
            <a:r>
              <a:rPr lang="ru-RU" sz="1400" b="1" dirty="0">
                <a:solidFill>
                  <a:srgbClr val="0070C0"/>
                </a:solidFill>
              </a:rPr>
              <a:t>размерные группы определяются по следующим параметрам:</a:t>
            </a:r>
          </a:p>
          <a:p>
            <a:r>
              <a:rPr lang="ru-RU" sz="1600" b="1" dirty="0">
                <a:solidFill>
                  <a:srgbClr val="0070C0"/>
                </a:solidFill>
              </a:rPr>
              <a:t>-  крупные и большие города с численностью населения </a:t>
            </a:r>
            <a:r>
              <a:rPr lang="ru-RU" sz="1600" b="1" dirty="0">
                <a:solidFill>
                  <a:srgbClr val="FF0000"/>
                </a:solidFill>
              </a:rPr>
              <a:t>от 100 тыс. до 1 млн.</a:t>
            </a:r>
            <a:r>
              <a:rPr lang="ru-RU" sz="1600" b="1" dirty="0">
                <a:solidFill>
                  <a:srgbClr val="0070C0"/>
                </a:solidFill>
              </a:rPr>
              <a:t> человек;</a:t>
            </a:r>
          </a:p>
          <a:p>
            <a:r>
              <a:rPr lang="ru-RU" sz="1600" b="1" dirty="0">
                <a:solidFill>
                  <a:srgbClr val="0070C0"/>
                </a:solidFill>
              </a:rPr>
              <a:t>-  средние и малые города с численностью населения </a:t>
            </a:r>
            <a:r>
              <a:rPr lang="ru-RU" sz="1600" b="1" dirty="0">
                <a:solidFill>
                  <a:srgbClr val="FF0000"/>
                </a:solidFill>
              </a:rPr>
              <a:t>от 25 тыс. до 100 тыс.</a:t>
            </a:r>
            <a:r>
              <a:rPr lang="ru-RU" sz="1600" b="1" dirty="0">
                <a:solidFill>
                  <a:srgbClr val="0070C0"/>
                </a:solidFill>
              </a:rPr>
              <a:t> человек;</a:t>
            </a:r>
          </a:p>
          <a:p>
            <a:r>
              <a:rPr lang="ru-RU" sz="1600" b="1" dirty="0">
                <a:solidFill>
                  <a:srgbClr val="0070C0"/>
                </a:solidFill>
              </a:rPr>
              <a:t>-  малые города с численностью населения </a:t>
            </a:r>
            <a:r>
              <a:rPr lang="ru-RU" sz="1600" b="1" dirty="0">
                <a:solidFill>
                  <a:srgbClr val="FF0000"/>
                </a:solidFill>
              </a:rPr>
              <a:t>до 25 тыс. человек.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0206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986D89CE-62AE-49D5-9E92-8327F5EDF2A9}"/>
              </a:ext>
            </a:extLst>
          </p:cNvPr>
          <p:cNvSpPr txBox="1">
            <a:spLocks/>
          </p:cNvSpPr>
          <p:nvPr/>
        </p:nvSpPr>
        <p:spPr>
          <a:xfrm>
            <a:off x="1439211" y="566904"/>
            <a:ext cx="10481543" cy="602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i="1" dirty="0">
                <a:solidFill>
                  <a:srgbClr val="0070C0"/>
                </a:solidFill>
              </a:rPr>
              <a:t>Индекс качества городской среды городов Российской Федерации</a:t>
            </a:r>
          </a:p>
          <a:p>
            <a:pPr algn="ctr"/>
            <a:r>
              <a:rPr lang="ru-RU" sz="1800" b="1" i="1" dirty="0">
                <a:solidFill>
                  <a:srgbClr val="0070C0"/>
                </a:solidFill>
              </a:rPr>
              <a:t>(на основании данных на 2018 год) </a:t>
            </a:r>
            <a:endParaRPr lang="ru-RU" sz="1800" b="1" dirty="0">
              <a:solidFill>
                <a:srgbClr val="00B05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5FD16E1-DE1E-4055-9E2D-38EC13411B5C}"/>
              </a:ext>
            </a:extLst>
          </p:cNvPr>
          <p:cNvSpPr/>
          <p:nvPr/>
        </p:nvSpPr>
        <p:spPr>
          <a:xfrm>
            <a:off x="1439211" y="1348610"/>
            <a:ext cx="10481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Города Ханты-Мансийского автономного округа - Югры  </a:t>
            </a:r>
          </a:p>
          <a:p>
            <a:pPr algn="ctr"/>
            <a:r>
              <a:rPr lang="ru-RU" b="1" dirty="0">
                <a:solidFill>
                  <a:srgbClr val="0070C0"/>
                </a:solidFill>
              </a:rPr>
              <a:t>находятся в </a:t>
            </a:r>
            <a:r>
              <a:rPr lang="ru-RU" b="1" dirty="0">
                <a:solidFill>
                  <a:srgbClr val="FF0000"/>
                </a:solidFill>
              </a:rPr>
              <a:t>8, 9 и 10 </a:t>
            </a:r>
            <a:r>
              <a:rPr lang="ru-RU" b="1" dirty="0">
                <a:solidFill>
                  <a:srgbClr val="0070C0"/>
                </a:solidFill>
              </a:rPr>
              <a:t>размерно-климатических группах </a:t>
            </a:r>
            <a:endParaRPr lang="ru-RU" sz="9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964C110-D0D0-49A6-8DC9-AE5190B78E19}"/>
              </a:ext>
            </a:extLst>
          </p:cNvPr>
          <p:cNvSpPr/>
          <p:nvPr/>
        </p:nvSpPr>
        <p:spPr>
          <a:xfrm>
            <a:off x="1439211" y="2443889"/>
            <a:ext cx="304051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70C0"/>
                </a:solidFill>
              </a:rPr>
              <a:t>Размерно-климатическая</a:t>
            </a:r>
            <a:r>
              <a:rPr lang="ru-RU" b="1" dirty="0">
                <a:solidFill>
                  <a:srgbClr val="0070C0"/>
                </a:solidFill>
              </a:rPr>
              <a:t> группа 8</a:t>
            </a:r>
          </a:p>
          <a:p>
            <a:pPr algn="ctr"/>
            <a:endParaRPr lang="ru-RU" sz="1000" b="1" dirty="0">
              <a:solidFill>
                <a:srgbClr val="0070C0"/>
              </a:solidFill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Нижневартовск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Сургут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Нефтеюганск</a:t>
            </a:r>
            <a:r>
              <a:rPr lang="ru-RU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F98C838-A43D-4C6C-938D-5B12CBDDB41D}"/>
              </a:ext>
            </a:extLst>
          </p:cNvPr>
          <p:cNvSpPr/>
          <p:nvPr/>
        </p:nvSpPr>
        <p:spPr>
          <a:xfrm>
            <a:off x="5159726" y="2443889"/>
            <a:ext cx="3040511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70C0"/>
                </a:solidFill>
              </a:rPr>
              <a:t>Размерно-климатическая</a:t>
            </a:r>
            <a:r>
              <a:rPr lang="ru-RU" b="1" dirty="0">
                <a:solidFill>
                  <a:srgbClr val="0070C0"/>
                </a:solidFill>
              </a:rPr>
              <a:t> группа 9</a:t>
            </a:r>
          </a:p>
          <a:p>
            <a:pPr algn="ctr"/>
            <a:endParaRPr lang="ru-RU" sz="1000" b="1" dirty="0">
              <a:solidFill>
                <a:srgbClr val="0070C0"/>
              </a:solidFill>
            </a:endParaRPr>
          </a:p>
          <a:p>
            <a:pPr algn="ctr"/>
            <a:r>
              <a:rPr lang="ru-RU" b="1" dirty="0">
                <a:solidFill>
                  <a:srgbClr val="00B050"/>
                </a:solidFill>
              </a:rPr>
              <a:t>Лангепас</a:t>
            </a:r>
          </a:p>
          <a:p>
            <a:pPr algn="ctr"/>
            <a:r>
              <a:rPr lang="ru-RU" b="1" dirty="0">
                <a:solidFill>
                  <a:srgbClr val="00B050"/>
                </a:solidFill>
              </a:rPr>
              <a:t>Радужный</a:t>
            </a:r>
          </a:p>
          <a:p>
            <a:pPr algn="ctr"/>
            <a:r>
              <a:rPr lang="ru-RU" b="1" dirty="0">
                <a:solidFill>
                  <a:srgbClr val="00B050"/>
                </a:solidFill>
              </a:rPr>
              <a:t>Ханты-Мансийск</a:t>
            </a:r>
          </a:p>
          <a:p>
            <a:pPr algn="ctr"/>
            <a:r>
              <a:rPr lang="ru-RU" b="1" dirty="0">
                <a:solidFill>
                  <a:srgbClr val="00B050"/>
                </a:solidFill>
              </a:rPr>
              <a:t>Когалым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Мегион</a:t>
            </a:r>
          </a:p>
          <a:p>
            <a:pPr algn="ctr"/>
            <a:r>
              <a:rPr lang="ru-RU" b="1" dirty="0" err="1">
                <a:solidFill>
                  <a:srgbClr val="FF0000"/>
                </a:solidFill>
              </a:rPr>
              <a:t>Урай</a:t>
            </a:r>
            <a:endParaRPr lang="ru-RU" b="1" dirty="0">
              <a:solidFill>
                <a:srgbClr val="FF0000"/>
              </a:solidFill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Югорск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Советский</a:t>
            </a:r>
          </a:p>
          <a:p>
            <a:pPr algn="ctr"/>
            <a:r>
              <a:rPr lang="ru-RU" b="1" dirty="0" err="1">
                <a:solidFill>
                  <a:srgbClr val="FF0000"/>
                </a:solidFill>
              </a:rPr>
              <a:t>Пыть</a:t>
            </a:r>
            <a:r>
              <a:rPr lang="ru-RU" b="1" dirty="0">
                <a:solidFill>
                  <a:srgbClr val="FF0000"/>
                </a:solidFill>
              </a:rPr>
              <a:t>-Ях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Нягань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Лянтор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E7D0555-1D41-4077-B9E1-41447055C1B9}"/>
              </a:ext>
            </a:extLst>
          </p:cNvPr>
          <p:cNvSpPr/>
          <p:nvPr/>
        </p:nvSpPr>
        <p:spPr>
          <a:xfrm>
            <a:off x="8880241" y="2443889"/>
            <a:ext cx="304051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70C0"/>
                </a:solidFill>
              </a:rPr>
              <a:t>Размерно-климатическая</a:t>
            </a:r>
            <a:r>
              <a:rPr lang="ru-RU" b="1" dirty="0">
                <a:solidFill>
                  <a:srgbClr val="0070C0"/>
                </a:solidFill>
              </a:rPr>
              <a:t> группа 10</a:t>
            </a:r>
          </a:p>
          <a:p>
            <a:pPr algn="ctr"/>
            <a:endParaRPr lang="ru-RU" sz="1000" b="1" dirty="0">
              <a:solidFill>
                <a:srgbClr val="0070C0"/>
              </a:solidFill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Белоярский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Покачи</a:t>
            </a:r>
          </a:p>
          <a:p>
            <a:pPr algn="ctr"/>
            <a:r>
              <a:rPr lang="ru-RU" b="1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393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986D89CE-62AE-49D5-9E92-8327F5EDF2A9}"/>
              </a:ext>
            </a:extLst>
          </p:cNvPr>
          <p:cNvSpPr txBox="1">
            <a:spLocks/>
          </p:cNvSpPr>
          <p:nvPr/>
        </p:nvSpPr>
        <p:spPr>
          <a:xfrm>
            <a:off x="1334437" y="460784"/>
            <a:ext cx="10481544" cy="602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i="1" dirty="0">
                <a:solidFill>
                  <a:srgbClr val="0070C0"/>
                </a:solidFill>
              </a:rPr>
              <a:t>Индекс качества городской среды городов Российской Федерации</a:t>
            </a:r>
          </a:p>
          <a:p>
            <a:pPr algn="ctr"/>
            <a:r>
              <a:rPr lang="ru-RU" sz="1800" b="1" i="1" dirty="0">
                <a:solidFill>
                  <a:srgbClr val="0070C0"/>
                </a:solidFill>
              </a:rPr>
              <a:t>(на основании данных на 2018 год) </a:t>
            </a:r>
            <a:endParaRPr lang="ru-RU" sz="1800" b="1" dirty="0">
              <a:solidFill>
                <a:srgbClr val="00B05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5FD16E1-DE1E-4055-9E2D-38EC13411B5C}"/>
              </a:ext>
            </a:extLst>
          </p:cNvPr>
          <p:cNvSpPr/>
          <p:nvPr/>
        </p:nvSpPr>
        <p:spPr>
          <a:xfrm>
            <a:off x="1334437" y="1063468"/>
            <a:ext cx="1048154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Размерно-климатическая </a:t>
            </a:r>
            <a:r>
              <a:rPr lang="ru-RU" b="1" dirty="0">
                <a:solidFill>
                  <a:srgbClr val="FF0000"/>
                </a:solidFill>
              </a:rPr>
              <a:t>группа 8 </a:t>
            </a:r>
            <a:r>
              <a:rPr lang="ru-RU" b="1" dirty="0">
                <a:solidFill>
                  <a:srgbClr val="0070C0"/>
                </a:solidFill>
              </a:rPr>
              <a:t>(10 городов)</a:t>
            </a:r>
          </a:p>
          <a:p>
            <a:pPr algn="ctr"/>
            <a:r>
              <a:rPr lang="ru-RU" sz="1600" b="1" dirty="0">
                <a:solidFill>
                  <a:srgbClr val="0070C0"/>
                </a:solidFill>
              </a:rPr>
              <a:t>Крупные и большие города (100 тыс. чел – 1 млн. чел.), находящиеся в дискомфортном климате</a:t>
            </a:r>
            <a:endParaRPr lang="ru-RU" sz="900" dirty="0"/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A4BCD004-D6D0-4C28-B7E1-CD3ED4D506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444998"/>
              </p:ext>
            </p:extLst>
          </p:nvPr>
        </p:nvGraphicFramePr>
        <p:xfrm>
          <a:off x="1334437" y="1878332"/>
          <a:ext cx="10481544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3752">
                  <a:extLst>
                    <a:ext uri="{9D8B030D-6E8A-4147-A177-3AD203B41FA5}">
                      <a16:colId xmlns:a16="http://schemas.microsoft.com/office/drawing/2014/main" val="1669231809"/>
                    </a:ext>
                  </a:extLst>
                </a:gridCol>
                <a:gridCol w="3261661">
                  <a:extLst>
                    <a:ext uri="{9D8B030D-6E8A-4147-A177-3AD203B41FA5}">
                      <a16:colId xmlns:a16="http://schemas.microsoft.com/office/drawing/2014/main" val="3169926318"/>
                    </a:ext>
                  </a:extLst>
                </a:gridCol>
                <a:gridCol w="1586131">
                  <a:extLst>
                    <a:ext uri="{9D8B030D-6E8A-4147-A177-3AD203B41FA5}">
                      <a16:colId xmlns:a16="http://schemas.microsoft.com/office/drawing/2014/main" val="22037690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70C0"/>
                          </a:solidFill>
                        </a:rPr>
                        <a:t>Субъект РФ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70C0"/>
                          </a:solidFill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70C0"/>
                          </a:solidFill>
                        </a:rPr>
                        <a:t>Сумма баллов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876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Красноярский 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Норильск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203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311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Мурманская 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Мурманск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198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349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Архангельская 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Северодвинск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185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54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Ханты-Мансийский автономный округ - Югра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Нижневартовск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172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423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Ханты-Мансийский автономный округ - Югра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Сургут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169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1667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Ямало-Ненецкий автономный округ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Новый Уренгой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159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448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Ямало-Ненецкий автономный округ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Ноябрьск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159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107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Камчатский 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Петропавловск-Камчатский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28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Республика 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Якутск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147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7950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Ханты-Мансийский автономный округ - Югра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Нефтеюганск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137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615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2297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986D89CE-62AE-49D5-9E92-8327F5EDF2A9}"/>
              </a:ext>
            </a:extLst>
          </p:cNvPr>
          <p:cNvSpPr txBox="1">
            <a:spLocks/>
          </p:cNvSpPr>
          <p:nvPr/>
        </p:nvSpPr>
        <p:spPr>
          <a:xfrm>
            <a:off x="1334437" y="96103"/>
            <a:ext cx="10481544" cy="602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i="1" dirty="0">
                <a:solidFill>
                  <a:srgbClr val="0070C0"/>
                </a:solidFill>
              </a:rPr>
              <a:t>Индекс качества городской среды городов Российской Федерации</a:t>
            </a:r>
          </a:p>
          <a:p>
            <a:pPr algn="ctr"/>
            <a:r>
              <a:rPr lang="ru-RU" sz="1800" b="1" i="1" dirty="0">
                <a:solidFill>
                  <a:srgbClr val="0070C0"/>
                </a:solidFill>
              </a:rPr>
              <a:t>(на основании данных на 2018 год) </a:t>
            </a:r>
            <a:endParaRPr lang="ru-RU" sz="1800" b="1" dirty="0">
              <a:solidFill>
                <a:srgbClr val="00B05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5FD16E1-DE1E-4055-9E2D-38EC13411B5C}"/>
              </a:ext>
            </a:extLst>
          </p:cNvPr>
          <p:cNvSpPr/>
          <p:nvPr/>
        </p:nvSpPr>
        <p:spPr>
          <a:xfrm>
            <a:off x="1334437" y="673729"/>
            <a:ext cx="1048154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Размерно-климатическая </a:t>
            </a:r>
            <a:r>
              <a:rPr lang="ru-RU" b="1" dirty="0">
                <a:solidFill>
                  <a:srgbClr val="FF0000"/>
                </a:solidFill>
              </a:rPr>
              <a:t>группа 9 </a:t>
            </a:r>
            <a:r>
              <a:rPr lang="ru-RU" b="1" dirty="0">
                <a:solidFill>
                  <a:srgbClr val="0070C0"/>
                </a:solidFill>
              </a:rPr>
              <a:t>(34 города)</a:t>
            </a:r>
          </a:p>
          <a:p>
            <a:pPr algn="ctr"/>
            <a:r>
              <a:rPr lang="ru-RU" sz="1600" b="1" dirty="0">
                <a:solidFill>
                  <a:srgbClr val="0070C0"/>
                </a:solidFill>
              </a:rPr>
              <a:t>Средние и малые города (100 – 25 тыс. чел.), находящиеся в дискомфортном климате</a:t>
            </a: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A4BCD004-D6D0-4C28-B7E1-CD3ED4D506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570880"/>
              </p:ext>
            </p:extLst>
          </p:nvPr>
        </p:nvGraphicFramePr>
        <p:xfrm>
          <a:off x="1334437" y="1289282"/>
          <a:ext cx="10481544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8763">
                  <a:extLst>
                    <a:ext uri="{9D8B030D-6E8A-4147-A177-3AD203B41FA5}">
                      <a16:colId xmlns:a16="http://schemas.microsoft.com/office/drawing/2014/main" val="1669231809"/>
                    </a:ext>
                  </a:extLst>
                </a:gridCol>
                <a:gridCol w="3267075">
                  <a:extLst>
                    <a:ext uri="{9D8B030D-6E8A-4147-A177-3AD203B41FA5}">
                      <a16:colId xmlns:a16="http://schemas.microsoft.com/office/drawing/2014/main" val="3169926318"/>
                    </a:ext>
                  </a:extLst>
                </a:gridCol>
                <a:gridCol w="1995706">
                  <a:extLst>
                    <a:ext uri="{9D8B030D-6E8A-4147-A177-3AD203B41FA5}">
                      <a16:colId xmlns:a16="http://schemas.microsoft.com/office/drawing/2014/main" val="2203769065"/>
                    </a:ext>
                  </a:extLst>
                </a:gridCol>
              </a:tblGrid>
              <a:tr h="144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70C0"/>
                          </a:solidFill>
                        </a:rPr>
                        <a:t>Субъект РФ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70C0"/>
                          </a:solidFill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70C0"/>
                          </a:solidFill>
                        </a:rPr>
                        <a:t>Сумма баллов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87606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Ямало-Ненецкий автономный округ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Надым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208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311936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Республика Коми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Ухта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196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3492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Ханты-Мансийский автономный округ - Югра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Лангепас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190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54824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Ханты-Мансийский автономный округ - Югра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Радужный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190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423855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Ханты-Мансийский автономный округ - Югра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Ханты-Мансийск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187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1667027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Ханты-Мансийский автономный округ - Югра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Когалым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184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448435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Ханты-Мансийский автономный округ - Югра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Мегион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180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1070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Ханты-Мансийский автономный округ - Югра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solidFill>
                            <a:srgbClr val="FF0000"/>
                          </a:solidFill>
                        </a:rPr>
                        <a:t>Урай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177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28866"/>
                  </a:ext>
                </a:extLst>
              </a:tr>
              <a:tr h="22669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Ханты-Мансийский автономный округ - Югра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Югорск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168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79500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Томская область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Стрежевой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162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5608946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Ханты-Мансийский автономный округ - Югра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Советский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154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61588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Ханты-Мансийский автономный округ - Югра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solidFill>
                            <a:srgbClr val="FF0000"/>
                          </a:solidFill>
                        </a:rPr>
                        <a:t>Пыть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-Ях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151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42940"/>
                  </a:ext>
                </a:extLst>
              </a:tr>
              <a:tr h="24955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Ханты-Мансийский автономный округ - Югра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Нягань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149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363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Ханты-Мансийский автономный округ - Югра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Лянтор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132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0859761"/>
                  </a:ext>
                </a:extLst>
              </a:tr>
              <a:tr h="28615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Республика 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Мирный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127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6822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6701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986D89CE-62AE-49D5-9E92-8327F5EDF2A9}"/>
              </a:ext>
            </a:extLst>
          </p:cNvPr>
          <p:cNvSpPr txBox="1">
            <a:spLocks/>
          </p:cNvSpPr>
          <p:nvPr/>
        </p:nvSpPr>
        <p:spPr>
          <a:xfrm>
            <a:off x="1334437" y="523457"/>
            <a:ext cx="10481544" cy="602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i="1" dirty="0">
                <a:solidFill>
                  <a:srgbClr val="0070C0"/>
                </a:solidFill>
              </a:rPr>
              <a:t>Индекс качества городской среды городов Российской Федерации</a:t>
            </a:r>
          </a:p>
          <a:p>
            <a:pPr algn="ctr"/>
            <a:r>
              <a:rPr lang="ru-RU" sz="1800" b="1" i="1" dirty="0">
                <a:solidFill>
                  <a:srgbClr val="0070C0"/>
                </a:solidFill>
              </a:rPr>
              <a:t>(на основании данных на 2018 год) </a:t>
            </a:r>
            <a:endParaRPr lang="ru-RU" sz="1800" b="1" dirty="0">
              <a:solidFill>
                <a:srgbClr val="00B05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5FD16E1-DE1E-4055-9E2D-38EC13411B5C}"/>
              </a:ext>
            </a:extLst>
          </p:cNvPr>
          <p:cNvSpPr/>
          <p:nvPr/>
        </p:nvSpPr>
        <p:spPr>
          <a:xfrm>
            <a:off x="1334437" y="1276812"/>
            <a:ext cx="1048154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Размерно-климатическая </a:t>
            </a:r>
            <a:r>
              <a:rPr lang="ru-RU" b="1" dirty="0">
                <a:solidFill>
                  <a:srgbClr val="FF0000"/>
                </a:solidFill>
              </a:rPr>
              <a:t>группа 10 </a:t>
            </a:r>
            <a:r>
              <a:rPr lang="ru-RU" b="1" dirty="0">
                <a:solidFill>
                  <a:srgbClr val="0070C0"/>
                </a:solidFill>
              </a:rPr>
              <a:t>(44 города)</a:t>
            </a:r>
          </a:p>
          <a:p>
            <a:pPr algn="ctr"/>
            <a:r>
              <a:rPr lang="ru-RU" sz="1600" b="1" dirty="0">
                <a:solidFill>
                  <a:srgbClr val="0070C0"/>
                </a:solidFill>
              </a:rPr>
              <a:t>Средние и малые города (100 – 25 тыс. чел.), находящиеся в дискомфортном климате</a:t>
            </a: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A4BCD004-D6D0-4C28-B7E1-CD3ED4D506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966197"/>
              </p:ext>
            </p:extLst>
          </p:nvPr>
        </p:nvGraphicFramePr>
        <p:xfrm>
          <a:off x="1334437" y="2117507"/>
          <a:ext cx="10481544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8763">
                  <a:extLst>
                    <a:ext uri="{9D8B030D-6E8A-4147-A177-3AD203B41FA5}">
                      <a16:colId xmlns:a16="http://schemas.microsoft.com/office/drawing/2014/main" val="1669231809"/>
                    </a:ext>
                  </a:extLst>
                </a:gridCol>
                <a:gridCol w="3267075">
                  <a:extLst>
                    <a:ext uri="{9D8B030D-6E8A-4147-A177-3AD203B41FA5}">
                      <a16:colId xmlns:a16="http://schemas.microsoft.com/office/drawing/2014/main" val="3169926318"/>
                    </a:ext>
                  </a:extLst>
                </a:gridCol>
                <a:gridCol w="1995706">
                  <a:extLst>
                    <a:ext uri="{9D8B030D-6E8A-4147-A177-3AD203B41FA5}">
                      <a16:colId xmlns:a16="http://schemas.microsoft.com/office/drawing/2014/main" val="2203769065"/>
                    </a:ext>
                  </a:extLst>
                </a:gridCol>
              </a:tblGrid>
              <a:tr h="144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70C0"/>
                          </a:solidFill>
                        </a:rPr>
                        <a:t>Субъект РФ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70C0"/>
                          </a:solidFill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70C0"/>
                          </a:solidFill>
                        </a:rPr>
                        <a:t>Сумма баллов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87606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Ямало-Ненецкий автономный округ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solidFill>
                            <a:srgbClr val="0070C0"/>
                          </a:solidFill>
                        </a:rPr>
                        <a:t>Тарко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-Сале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203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311936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Мурманская 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Гаджиево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199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3492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Чукотский автономный округ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Анадырь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181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54824"/>
                  </a:ext>
                </a:extLst>
              </a:tr>
              <a:tr h="22709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Ханты-Мансийский автономный округ - Югра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Белоярский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179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423855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Камчатский край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Вилючинск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175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1667027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Ханты-Мансийский автономный округ - Югра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Покачи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169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448435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Забайкальский 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Могоча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162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1070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Хабаровский край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Николаевск-на-Амуре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155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28866"/>
                  </a:ext>
                </a:extLst>
              </a:tr>
              <a:tr h="22669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Забайкальский 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Петровск-Забайкальский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130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79500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Республика 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Олёкминск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5608946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Республика 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Верхоянск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</a:rPr>
                        <a:t>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615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41615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E4E3CC-D9ED-43DE-9F6F-AA70D3D1A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1160131"/>
            <a:ext cx="8915400" cy="729622"/>
          </a:xfrm>
        </p:spPr>
        <p:txBody>
          <a:bodyPr anchor="t">
            <a:norm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</a:rPr>
              <a:t>Контактная информация</a:t>
            </a:r>
            <a:br>
              <a:rPr lang="ru-RU" sz="2000" b="1" dirty="0">
                <a:solidFill>
                  <a:srgbClr val="0070C0"/>
                </a:solidFill>
              </a:rPr>
            </a:br>
            <a:r>
              <a:rPr lang="ru-RU" sz="2000" b="1" dirty="0">
                <a:solidFill>
                  <a:srgbClr val="0070C0"/>
                </a:solidFill>
              </a:rPr>
              <a:t>лица, ответственного за сбор статистических данных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97CE1F-9E0B-4A13-8F38-1C5AA76A7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38300" y="2440318"/>
            <a:ext cx="8915400" cy="3257551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Фищук Елена Николаевна </a:t>
            </a:r>
            <a:r>
              <a:rPr lang="ru-RU" b="1" dirty="0">
                <a:solidFill>
                  <a:srgbClr val="FF0000"/>
                </a:solidFill>
              </a:rPr>
              <a:t>-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заместитель исполнительного директора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АНО «Центр развития жилищно-коммунального комплекса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и энергосбережения Югры»</a:t>
            </a:r>
          </a:p>
          <a:p>
            <a:endParaRPr lang="ru-RU" b="1" dirty="0">
              <a:solidFill>
                <a:srgbClr val="0070C0"/>
              </a:solidFill>
            </a:endParaRPr>
          </a:p>
          <a:p>
            <a:endParaRPr lang="ru-RU" b="1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Номер телефона:  +7 (3467) 36-00-63, (доб. 300)</a:t>
            </a:r>
          </a:p>
          <a:p>
            <a:r>
              <a:rPr lang="en-US" b="1" dirty="0">
                <a:solidFill>
                  <a:srgbClr val="0070C0"/>
                </a:solidFill>
              </a:rPr>
              <a:t>E-mail</a:t>
            </a:r>
            <a:r>
              <a:rPr lang="ru-RU" b="1" dirty="0">
                <a:solidFill>
                  <a:srgbClr val="0070C0"/>
                </a:solidFill>
              </a:rPr>
              <a:t>: </a:t>
            </a:r>
            <a:r>
              <a:rPr lang="en-US" b="1" dirty="0">
                <a:solidFill>
                  <a:srgbClr val="0070C0"/>
                </a:solidFill>
              </a:rPr>
              <a:t>FishchukEN@admhmao.ru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787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986D89CE-62AE-49D5-9E92-8327F5EDF2A9}"/>
              </a:ext>
            </a:extLst>
          </p:cNvPr>
          <p:cNvSpPr txBox="1">
            <a:spLocks/>
          </p:cNvSpPr>
          <p:nvPr/>
        </p:nvSpPr>
        <p:spPr>
          <a:xfrm>
            <a:off x="2084301" y="556463"/>
            <a:ext cx="9252471" cy="602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>
                <a:solidFill>
                  <a:srgbClr val="0070C0"/>
                </a:solidFill>
              </a:rPr>
              <a:t>Лист оценки </a:t>
            </a:r>
            <a:br>
              <a:rPr lang="ru-RU" sz="2000" b="1" dirty="0">
                <a:solidFill>
                  <a:srgbClr val="0070C0"/>
                </a:solidFill>
              </a:rPr>
            </a:br>
            <a:r>
              <a:rPr lang="ru-RU" sz="2000" b="1" dirty="0">
                <a:solidFill>
                  <a:srgbClr val="0070C0"/>
                </a:solidFill>
              </a:rPr>
              <a:t>Ханты-Мансийского автономного округа - Югры</a:t>
            </a:r>
            <a:r>
              <a:rPr lang="ru-RU" sz="2000" b="1" i="1" dirty="0">
                <a:solidFill>
                  <a:srgbClr val="0070C0"/>
                </a:solidFill>
              </a:rPr>
              <a:t> </a:t>
            </a:r>
            <a:endParaRPr lang="ru-RU" sz="2000" b="1" dirty="0">
              <a:solidFill>
                <a:srgbClr val="00B050"/>
              </a:solidFill>
            </a:endParaRP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A4BCD004-D6D0-4C28-B7E1-CD3ED4D506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125281"/>
              </p:ext>
            </p:extLst>
          </p:nvPr>
        </p:nvGraphicFramePr>
        <p:xfrm>
          <a:off x="2084301" y="1277628"/>
          <a:ext cx="9450474" cy="5066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877">
                  <a:extLst>
                    <a:ext uri="{9D8B030D-6E8A-4147-A177-3AD203B41FA5}">
                      <a16:colId xmlns:a16="http://schemas.microsoft.com/office/drawing/2014/main" val="1669231809"/>
                    </a:ext>
                  </a:extLst>
                </a:gridCol>
                <a:gridCol w="2194125">
                  <a:extLst>
                    <a:ext uri="{9D8B030D-6E8A-4147-A177-3AD203B41FA5}">
                      <a16:colId xmlns:a16="http://schemas.microsoft.com/office/drawing/2014/main" val="3169926318"/>
                    </a:ext>
                  </a:extLst>
                </a:gridCol>
                <a:gridCol w="1866700">
                  <a:extLst>
                    <a:ext uri="{9D8B030D-6E8A-4147-A177-3AD203B41FA5}">
                      <a16:colId xmlns:a16="http://schemas.microsoft.com/office/drawing/2014/main" val="2203769065"/>
                    </a:ext>
                  </a:extLst>
                </a:gridCol>
                <a:gridCol w="3560754">
                  <a:extLst>
                    <a:ext uri="{9D8B030D-6E8A-4147-A177-3AD203B41FA5}">
                      <a16:colId xmlns:a16="http://schemas.microsoft.com/office/drawing/2014/main" val="1765509128"/>
                    </a:ext>
                  </a:extLst>
                </a:gridCol>
                <a:gridCol w="1403018">
                  <a:extLst>
                    <a:ext uri="{9D8B030D-6E8A-4147-A177-3AD203B41FA5}">
                      <a16:colId xmlns:a16="http://schemas.microsoft.com/office/drawing/2014/main" val="2198209468"/>
                    </a:ext>
                  </a:extLst>
                </a:gridCol>
              </a:tblGrid>
              <a:tr h="3019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города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Размерная и климатическая группа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качества городской среды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Значение индекса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876069"/>
                  </a:ext>
                </a:extLst>
              </a:tr>
              <a:tr h="261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Лангепас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благоприятная городская среда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311936"/>
                  </a:ext>
                </a:extLst>
              </a:tr>
              <a:tr h="261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Радужный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благоприятная городская среда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349206"/>
                  </a:ext>
                </a:extLst>
              </a:tr>
              <a:tr h="261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Ханты-Мансийск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благоприятная городская среда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54824"/>
                  </a:ext>
                </a:extLst>
              </a:tr>
              <a:tr h="261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Когалым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благоприятная городская среда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C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423855"/>
                  </a:ext>
                </a:extLst>
              </a:tr>
              <a:tr h="261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Мегион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неблагоприятная городская среда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1667027"/>
                  </a:ext>
                </a:extLst>
              </a:tr>
              <a:tr h="261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Белоярский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неблагоприятная городская среда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448435"/>
                  </a:ext>
                </a:extLst>
              </a:tr>
              <a:tr h="261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Урай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неблагоприятная городская среда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107011"/>
                  </a:ext>
                </a:extLst>
              </a:tr>
              <a:tr h="261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Нижневартовск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неблагоприятная городская среда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28866"/>
                  </a:ext>
                </a:extLst>
              </a:tr>
              <a:tr h="261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Покачи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неблагоприятная городская среда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7950065"/>
                  </a:ext>
                </a:extLst>
              </a:tr>
              <a:tr h="261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Сургут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неблагоприятная городская среда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5608946"/>
                  </a:ext>
                </a:extLst>
              </a:tr>
              <a:tr h="261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Югорск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неблагоприятная городская среда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615885"/>
                  </a:ext>
                </a:extLst>
              </a:tr>
              <a:tr h="261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Советский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неблагоприятная городская среда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42940"/>
                  </a:ext>
                </a:extLst>
              </a:tr>
              <a:tr h="261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Пыть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-Ях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неблагоприятная городская среда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363393"/>
                  </a:ext>
                </a:extLst>
              </a:tr>
              <a:tr h="261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Нягань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неблагоприятная городская среда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0859761"/>
                  </a:ext>
                </a:extLst>
              </a:tr>
              <a:tr h="261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Нефтеюганск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неблагоприятная городская среда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6822877"/>
                  </a:ext>
                </a:extLst>
              </a:tr>
              <a:tr h="261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Лянтор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неблагоприятная городская среда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259370"/>
                  </a:ext>
                </a:extLst>
              </a:tr>
              <a:tr h="533416">
                <a:tc gridSpan="4">
                  <a:txBody>
                    <a:bodyPr/>
                    <a:lstStyle/>
                    <a:p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Итого:</a:t>
                      </a:r>
                    </a:p>
                    <a:p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Индекс субъекта Российской Федерации (среднее значение)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168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4679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371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AFD5786-770E-4922-8C29-72FD721A8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277296"/>
            <a:ext cx="8915399" cy="1608375"/>
          </a:xfrm>
        </p:spPr>
        <p:txBody>
          <a:bodyPr anchor="ctr"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Индекс качества 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городской среды  </a:t>
            </a:r>
          </a:p>
        </p:txBody>
      </p:sp>
      <p:sp>
        <p:nvSpPr>
          <p:cNvPr id="6" name="Заголовок 3">
            <a:extLst>
              <a:ext uri="{FF2B5EF4-FFF2-40B4-BE49-F238E27FC236}">
                <a16:creationId xmlns:a16="http://schemas.microsoft.com/office/drawing/2014/main" id="{CAAD3A3F-4462-43F4-B286-9A16FDE17C7D}"/>
              </a:ext>
            </a:extLst>
          </p:cNvPr>
          <p:cNvSpPr txBox="1">
            <a:spLocks/>
          </p:cNvSpPr>
          <p:nvPr/>
        </p:nvSpPr>
        <p:spPr>
          <a:xfrm>
            <a:off x="2595565" y="2023771"/>
            <a:ext cx="7534274" cy="439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>
                <a:solidFill>
                  <a:srgbClr val="0070C0"/>
                </a:solidFill>
              </a:rPr>
              <a:t>На основании данных по итогам 2018 года:</a:t>
            </a:r>
          </a:p>
          <a:p>
            <a:pPr algn="ctr"/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0D36F61C-DE76-4E8D-8F04-97C6C871E5FF}"/>
              </a:ext>
            </a:extLst>
          </p:cNvPr>
          <p:cNvSpPr txBox="1">
            <a:spLocks/>
          </p:cNvSpPr>
          <p:nvPr/>
        </p:nvSpPr>
        <p:spPr>
          <a:xfrm>
            <a:off x="7715251" y="2659055"/>
            <a:ext cx="3590924" cy="1112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800" b="1" dirty="0">
                <a:solidFill>
                  <a:srgbClr val="FF0000"/>
                </a:solidFill>
              </a:rPr>
              <a:t>163 балла </a:t>
            </a:r>
          </a:p>
          <a:p>
            <a:r>
              <a:rPr lang="ru-RU" sz="2000" b="1" dirty="0">
                <a:solidFill>
                  <a:srgbClr val="0070C0"/>
                </a:solidFill>
              </a:rPr>
              <a:t>           среднее значение </a:t>
            </a:r>
          </a:p>
          <a:p>
            <a:r>
              <a:rPr lang="ru-RU" sz="2000" b="1" dirty="0">
                <a:solidFill>
                  <a:srgbClr val="0070C0"/>
                </a:solidFill>
              </a:rPr>
              <a:t>           индекса качества </a:t>
            </a:r>
          </a:p>
          <a:p>
            <a:r>
              <a:rPr lang="ru-RU" sz="2000" b="1" dirty="0">
                <a:solidFill>
                  <a:srgbClr val="0070C0"/>
                </a:solidFill>
              </a:rPr>
              <a:t>           городской среды</a:t>
            </a:r>
          </a:p>
        </p:txBody>
      </p:sp>
      <p:sp>
        <p:nvSpPr>
          <p:cNvPr id="8" name="Заголовок 3">
            <a:extLst>
              <a:ext uri="{FF2B5EF4-FFF2-40B4-BE49-F238E27FC236}">
                <a16:creationId xmlns:a16="http://schemas.microsoft.com/office/drawing/2014/main" id="{9CB799C2-07FE-4A3E-8F43-404D8F051D37}"/>
              </a:ext>
            </a:extLst>
          </p:cNvPr>
          <p:cNvSpPr txBox="1">
            <a:spLocks/>
          </p:cNvSpPr>
          <p:nvPr/>
        </p:nvSpPr>
        <p:spPr>
          <a:xfrm>
            <a:off x="2238375" y="2357509"/>
            <a:ext cx="8315324" cy="14140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>
                <a:solidFill>
                  <a:srgbClr val="FF0000"/>
                </a:solidFill>
              </a:rPr>
              <a:t>по Российской Федерации</a:t>
            </a:r>
            <a:r>
              <a:rPr lang="ru-RU" sz="2000" b="1" dirty="0">
                <a:solidFill>
                  <a:srgbClr val="0070C0"/>
                </a:solidFill>
              </a:rPr>
              <a:t> </a:t>
            </a:r>
          </a:p>
          <a:p>
            <a:r>
              <a:rPr lang="ru-RU" sz="3600" b="1" dirty="0">
                <a:solidFill>
                  <a:srgbClr val="FF0000"/>
                </a:solidFill>
              </a:rPr>
              <a:t>23%</a:t>
            </a:r>
            <a:r>
              <a:rPr lang="ru-RU" sz="2000" b="1" dirty="0">
                <a:solidFill>
                  <a:srgbClr val="FF0000"/>
                </a:solidFill>
              </a:rPr>
              <a:t> городов</a:t>
            </a:r>
          </a:p>
          <a:p>
            <a:r>
              <a:rPr lang="ru-RU" sz="2400" b="1" dirty="0">
                <a:solidFill>
                  <a:srgbClr val="0070C0"/>
                </a:solidFill>
              </a:rPr>
              <a:t>         </a:t>
            </a:r>
            <a:r>
              <a:rPr lang="ru-RU" sz="1900" b="1" dirty="0">
                <a:solidFill>
                  <a:srgbClr val="0070C0"/>
                </a:solidFill>
              </a:rPr>
              <a:t>с благоприятной </a:t>
            </a:r>
          </a:p>
          <a:p>
            <a:r>
              <a:rPr lang="ru-RU" sz="1900" b="1" dirty="0">
                <a:solidFill>
                  <a:srgbClr val="0070C0"/>
                </a:solidFill>
              </a:rPr>
              <a:t>           городской средой</a:t>
            </a:r>
          </a:p>
        </p:txBody>
      </p:sp>
      <p:sp>
        <p:nvSpPr>
          <p:cNvPr id="9" name="Заголовок 3">
            <a:extLst>
              <a:ext uri="{FF2B5EF4-FFF2-40B4-BE49-F238E27FC236}">
                <a16:creationId xmlns:a16="http://schemas.microsoft.com/office/drawing/2014/main" id="{190416AA-4D45-4DA9-B7EF-3F6BD5914640}"/>
              </a:ext>
            </a:extLst>
          </p:cNvPr>
          <p:cNvSpPr txBox="1">
            <a:spLocks/>
          </p:cNvSpPr>
          <p:nvPr/>
        </p:nvSpPr>
        <p:spPr>
          <a:xfrm>
            <a:off x="2238376" y="4243413"/>
            <a:ext cx="8515349" cy="1734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>
                <a:solidFill>
                  <a:srgbClr val="FF0000"/>
                </a:solidFill>
              </a:rPr>
              <a:t>по Ханты-Мансийскому 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</a:rPr>
              <a:t>автономному округу - Югре</a:t>
            </a:r>
          </a:p>
          <a:p>
            <a:r>
              <a:rPr lang="ru-RU" sz="3600" b="1" dirty="0">
                <a:solidFill>
                  <a:srgbClr val="FF0000"/>
                </a:solidFill>
              </a:rPr>
              <a:t>25%</a:t>
            </a:r>
            <a:r>
              <a:rPr lang="ru-RU" sz="2000" b="1" dirty="0">
                <a:solidFill>
                  <a:srgbClr val="FF0000"/>
                </a:solidFill>
              </a:rPr>
              <a:t> городов</a:t>
            </a:r>
          </a:p>
          <a:p>
            <a:r>
              <a:rPr lang="ru-RU" sz="2400" b="1" dirty="0">
                <a:solidFill>
                  <a:srgbClr val="0070C0"/>
                </a:solidFill>
              </a:rPr>
              <a:t>         </a:t>
            </a:r>
            <a:r>
              <a:rPr lang="ru-RU" sz="1900" b="1" dirty="0">
                <a:solidFill>
                  <a:srgbClr val="0070C0"/>
                </a:solidFill>
              </a:rPr>
              <a:t>с благоприятной </a:t>
            </a:r>
          </a:p>
          <a:p>
            <a:r>
              <a:rPr lang="ru-RU" sz="1900" b="1" dirty="0">
                <a:solidFill>
                  <a:srgbClr val="0070C0"/>
                </a:solidFill>
              </a:rPr>
              <a:t>           городской средой</a:t>
            </a:r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D324E6F3-3AE1-408C-A506-8441364366CE}"/>
              </a:ext>
            </a:extLst>
          </p:cNvPr>
          <p:cNvSpPr txBox="1">
            <a:spLocks/>
          </p:cNvSpPr>
          <p:nvPr/>
        </p:nvSpPr>
        <p:spPr>
          <a:xfrm>
            <a:off x="7810501" y="4876060"/>
            <a:ext cx="3590924" cy="1112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800" b="1" dirty="0">
                <a:solidFill>
                  <a:srgbClr val="FF0000"/>
                </a:solidFill>
              </a:rPr>
              <a:t>168 баллов </a:t>
            </a:r>
          </a:p>
          <a:p>
            <a:r>
              <a:rPr lang="ru-RU" sz="2000" b="1" dirty="0">
                <a:solidFill>
                  <a:srgbClr val="0070C0"/>
                </a:solidFill>
              </a:rPr>
              <a:t>           среднее значение </a:t>
            </a:r>
          </a:p>
          <a:p>
            <a:r>
              <a:rPr lang="ru-RU" sz="2000" b="1" dirty="0">
                <a:solidFill>
                  <a:srgbClr val="0070C0"/>
                </a:solidFill>
              </a:rPr>
              <a:t>           индекса качества </a:t>
            </a:r>
          </a:p>
          <a:p>
            <a:r>
              <a:rPr lang="ru-RU" sz="2000" b="1" dirty="0">
                <a:solidFill>
                  <a:srgbClr val="0070C0"/>
                </a:solidFill>
              </a:rPr>
              <a:t>           городской среды</a:t>
            </a:r>
          </a:p>
        </p:txBody>
      </p:sp>
    </p:spTree>
    <p:extLst>
      <p:ext uri="{BB962C8B-B14F-4D97-AF65-F5344CB8AC3E}">
        <p14:creationId xmlns:p14="http://schemas.microsoft.com/office/powerpoint/2010/main" val="4095435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373313" y="776288"/>
            <a:ext cx="9466262" cy="51911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</a:rPr>
              <a:t>Нормативные акты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01482F-986D-400E-A8FF-6626A44EC331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592388" y="1768475"/>
            <a:ext cx="9028112" cy="4732338"/>
          </a:xfrm>
        </p:spPr>
        <p:txBody>
          <a:bodyPr/>
          <a:lstStyle/>
          <a:p>
            <a:pPr algn="just"/>
            <a:r>
              <a:rPr lang="ru-RU" b="1" dirty="0">
                <a:solidFill>
                  <a:srgbClr val="0070C0"/>
                </a:solidFill>
              </a:rPr>
              <a:t>Распоряжение Правительства РФ от 23 марта 2019 г. № 510-р Об утверждении Методики формирования индекса качества городской среды.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Распоряжение Правительства РФ от 5 ноября 2019 г. № 2625-р О внесении изменений в распоряжение Правительства Российской Федерации от 23 марта 2019 г. N 510-р.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Приказ Росстата от 26.11.2019 N 700 "Об утверждении формы федерального статистического наблюдения с указаниями по ее заполнению для организации Министерством строительства и жилищно-коммунального хозяйства Российской Федерации федерального статистического наблюдения об индексе качества городской среды"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35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B9640DD5-1316-49E7-8411-32AAFAF82A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708176"/>
              </p:ext>
            </p:extLst>
          </p:nvPr>
        </p:nvGraphicFramePr>
        <p:xfrm>
          <a:off x="177567" y="369331"/>
          <a:ext cx="11836866" cy="6345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8333">
                  <a:extLst>
                    <a:ext uri="{9D8B030D-6E8A-4147-A177-3AD203B41FA5}">
                      <a16:colId xmlns:a16="http://schemas.microsoft.com/office/drawing/2014/main" val="1065028160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2962982579"/>
                    </a:ext>
                  </a:extLst>
                </a:gridCol>
                <a:gridCol w="1857374">
                  <a:extLst>
                    <a:ext uri="{9D8B030D-6E8A-4147-A177-3AD203B41FA5}">
                      <a16:colId xmlns:a16="http://schemas.microsoft.com/office/drawing/2014/main" val="3387892221"/>
                    </a:ext>
                  </a:extLst>
                </a:gridCol>
                <a:gridCol w="1704975">
                  <a:extLst>
                    <a:ext uri="{9D8B030D-6E8A-4147-A177-3AD203B41FA5}">
                      <a16:colId xmlns:a16="http://schemas.microsoft.com/office/drawing/2014/main" val="809325379"/>
                    </a:ext>
                  </a:extLst>
                </a:gridCol>
                <a:gridCol w="1707040">
                  <a:extLst>
                    <a:ext uri="{9D8B030D-6E8A-4147-A177-3AD203B41FA5}">
                      <a16:colId xmlns:a16="http://schemas.microsoft.com/office/drawing/2014/main" val="833127663"/>
                    </a:ext>
                  </a:extLst>
                </a:gridCol>
                <a:gridCol w="1781847">
                  <a:extLst>
                    <a:ext uri="{9D8B030D-6E8A-4147-A177-3AD203B41FA5}">
                      <a16:colId xmlns:a16="http://schemas.microsoft.com/office/drawing/2014/main" val="3065216324"/>
                    </a:ext>
                  </a:extLst>
                </a:gridCol>
                <a:gridCol w="1781847">
                  <a:extLst>
                    <a:ext uri="{9D8B030D-6E8A-4147-A177-3AD203B41FA5}">
                      <a16:colId xmlns:a16="http://schemas.microsoft.com/office/drawing/2014/main" val="2205667995"/>
                    </a:ext>
                  </a:extLst>
                </a:gridCol>
              </a:tblGrid>
              <a:tr h="346195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i="0" dirty="0">
                          <a:solidFill>
                            <a:srgbClr val="00B0F0"/>
                          </a:solidFill>
                          <a:effectLst/>
                        </a:rPr>
                        <a:t>Критерий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i="0" dirty="0">
                          <a:solidFill>
                            <a:srgbClr val="00B0F0"/>
                          </a:solidFill>
                          <a:effectLst/>
                        </a:rPr>
                        <a:t>Пространство</a:t>
                      </a:r>
                      <a:endParaRPr lang="ru-RU" sz="700" i="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1.Безопасность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2.Комфортность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3.Экологичность и здоровье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4.Идентичность и разнообразие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5.Современность и актуальность среды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6.Эффективность управления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1090865"/>
                  </a:ext>
                </a:extLst>
              </a:tr>
              <a:tr h="1256141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1.Жилье и прилегающие пространства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1. Доля площади многоквартирных домов, признанных аварийными в общей площади многоквартирных домов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2. Доля площади жилых помещений, оборудованных одновременно водопроводом, водоотведением (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</a:rPr>
                        <a:t>канализа-цией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), отоплением, горячим водоснабжением, газом или напольными электрическими плитами, в общей площади жилых помещений (%) 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3. Доля твердых коммунальных отходов, направленных на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</a:rPr>
                        <a:t>обра-ботку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 и утилизацию, в общем объеме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</a:rPr>
                        <a:t>образо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-ванных и вывезенных твердых коммунальных отходов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4. Разнообразие жилой застройки (безразмерный коэффициент)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5. Разнообразие услуг в жилой зоне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6. Доля многоквартирных домов, расположенных на земельных участках, в отношении которых осуществлен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</a:rPr>
                        <a:t>государст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-венный кадастровый учет в общем количестве много-квартирных домов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060915"/>
                  </a:ext>
                </a:extLst>
              </a:tr>
              <a:tr h="884633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2.Улично-дорожная сеть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7. Доля погибших в дорожно-транспортных происшествиях (%)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8. Доля общей протяженности улиц, обеспеченных ливневой канализацией (подземными водостоками), в общей протяженности улиц, проездов, набережных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9. Загруженность дорог (безразмерный коэффициент)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10. Количество улиц с развитой сферой услуг (единиц)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11. Индекс пешеходной доступности (безразмерный коэффициент)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12. Уровень доступности городской среды для инвалидов и иных маломобильных групп населения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832467"/>
                  </a:ext>
                </a:extLst>
              </a:tr>
              <a:tr h="871481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3.Озелененные пространства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13. Доля озелененных территорий общего пользования (парки, сады и др.) в общей площади зеленых насаждений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14. Уровень озеленения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15. Состояние зеленых насаждений (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</a:rPr>
                        <a:t>безраз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-мерный коэффициент)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16. Привлекательность озелененных территорий (единиц на кв. км)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17. Разнообразие услуг на озелененных территориях (единиц на кв. км)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18.Доля населения, имеющего доступ к озелененным территориям общего пользования (городские леса, парки, сады и др.), в общей численности населения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6601259"/>
                  </a:ext>
                </a:extLst>
              </a:tr>
              <a:tr h="879906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4.Общественно-деловая инфраструктура и прилегающие пространства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19. Доля освещенных частей улиц, проездов, набережных на конец года в общей протяженности улиц, проездов, набережных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20. Разнообразие улиц в общественно-деловых районах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21. Доля площади города, убираемая механизированным способом, в общей площади города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22. Концентрация объектов культурного наследия (единиц на га)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23. Уровень развития общественно-деловых районов города (единиц на га)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24. Уровень внешнего оформления городского пространства (%)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431590"/>
                  </a:ext>
                </a:extLst>
              </a:tr>
              <a:tr h="1110080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5.Социально-досуговая инфраструктура и прилегающие пространства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25. Безопасность передвижения вблизи учреждений здравоохранения, образования, культуры и спорта (единиц на кв. км)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26. Разнообразие культурно-досуговой и спортивной инфраструктуры (безразмерный коэффициент)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27.Доступность спортивной инфраструктуры (%)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70C0"/>
                          </a:solidFill>
                          <a:effectLst/>
                        </a:rPr>
                        <a:t>28. Доля объектов культурного наследия, в которых размещаются объекты социально-досуговой инфраструктуры, в общем количестве объектов культурного наследия (%)</a:t>
                      </a:r>
                      <a:endParaRPr lang="ru-RU" sz="900" b="1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29. Доля сервисов в городе, способствующих повышению комфортности жизни маломобильных групп населения, в количестве таких сервисов, предусмотренных правовым актом Минстроя России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30. Доля детей в возрасте 1-6 лет, состоящих на учете для определения в муниципальные дошкольные образовательные учреждения, в общей численности детей в возрасте 1-6 лет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653606"/>
                  </a:ext>
                </a:extLst>
              </a:tr>
              <a:tr h="997356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B0F0"/>
                          </a:solidFill>
                          <a:effectLst/>
                        </a:rPr>
                        <a:t>6.Общегородское пространство</a:t>
                      </a:r>
                      <a:endParaRPr lang="ru-RU" sz="100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31. Количество дорожно-транспортных происшествий в городе по отношению к численности населения в городе (безразмерный коэффициент)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32. Доступность остановок общественного транспорта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33. Доля городского населения, обеспеченного качественной питьевой водой из систем централизованного водоснабжения, в общей численности городского населения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34. Количество центров притяжения для населения (единиц)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35. Доля населения, работающего в непроизводственном секторе экономики, в общей численности городского населения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</a:rPr>
                        <a:t>36. Доля граждан в возрасте старше 14 лет, вовлеченных в принятие решений по вопросам городского развития, в общей численности городского населения в возрасте старше 14 лет (%)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12100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0EFFC1F-B463-4F6B-9EEC-F2A08B46A5A0}"/>
              </a:ext>
            </a:extLst>
          </p:cNvPr>
          <p:cNvSpPr txBox="1"/>
          <p:nvPr/>
        </p:nvSpPr>
        <p:spPr>
          <a:xfrm>
            <a:off x="1406554" y="0"/>
            <a:ext cx="937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МАТРИЦА ИНДИКАТОРОВ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42BED94A-7CEF-4749-A9C6-D0E81DA957A6}"/>
              </a:ext>
            </a:extLst>
          </p:cNvPr>
          <p:cNvCxnSpPr>
            <a:cxnSpLocks/>
          </p:cNvCxnSpPr>
          <p:nvPr/>
        </p:nvCxnSpPr>
        <p:spPr>
          <a:xfrm>
            <a:off x="177567" y="369332"/>
            <a:ext cx="1298808" cy="2974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28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63B9891-41DB-434E-8A96-C5B7A11A3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5537576"/>
              </p:ext>
            </p:extLst>
          </p:nvPr>
        </p:nvGraphicFramePr>
        <p:xfrm>
          <a:off x="956467" y="2497162"/>
          <a:ext cx="10677525" cy="3832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0" y="528320"/>
            <a:ext cx="10171110" cy="519113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FF0000"/>
                </a:solidFill>
              </a:rPr>
              <a:t>1. Доля населения, живущего в аварийном жилье в общей численности населения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01482F-986D-400E-A8FF-6626A44EC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3500" y="1220567"/>
            <a:ext cx="9923460" cy="86040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1. Доля площади многоквартирных домов, признанных аварийными в общей площади многоквартирных домов (%)</a:t>
            </a:r>
          </a:p>
        </p:txBody>
      </p:sp>
    </p:spTree>
    <p:extLst>
      <p:ext uri="{BB962C8B-B14F-4D97-AF65-F5344CB8AC3E}">
        <p14:creationId xmlns:p14="http://schemas.microsoft.com/office/powerpoint/2010/main" val="945204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63B9891-41DB-434E-8A96-C5B7A11A3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0761165"/>
              </p:ext>
            </p:extLst>
          </p:nvPr>
        </p:nvGraphicFramePr>
        <p:xfrm>
          <a:off x="986947" y="2580641"/>
          <a:ext cx="10677525" cy="3799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9555AC-9398-433A-8646-6B0712A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753" y="477519"/>
            <a:ext cx="10485912" cy="5892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2. Доля жилого фонда, обеспеченного централизованными услугами тепло-, водо-, электроснабжения и водоотведения, в общем объеме жилого фонда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01482F-986D-400E-A8FF-6626A44EC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2753" y="1859279"/>
            <a:ext cx="10485912" cy="264161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b="1" dirty="0">
                <a:solidFill>
                  <a:srgbClr val="00B050"/>
                </a:solidFill>
              </a:rPr>
              <a:t>2. Доля площади жилых помещений, оборудованных одновременно водопроводом, водоотведением (канализацией), отоплением, горячим водоснабжением, газом или напольными электрическими плитами, в общей площади жилых помещений (%)</a:t>
            </a:r>
          </a:p>
          <a:p>
            <a:pPr algn="ctr"/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7914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1232</TotalTime>
  <Words>3494</Words>
  <Application>Microsoft Office PowerPoint</Application>
  <PresentationFormat>Широкоэкранный</PresentationFormat>
  <Paragraphs>612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0" baseType="lpstr">
      <vt:lpstr>Arial</vt:lpstr>
      <vt:lpstr>Calibri</vt:lpstr>
      <vt:lpstr>Century Gothic</vt:lpstr>
      <vt:lpstr>Times New Roman</vt:lpstr>
      <vt:lpstr>Wingdings 3</vt:lpstr>
      <vt:lpstr>Легкий дым</vt:lpstr>
      <vt:lpstr> ИНДЕКС КАЧЕСТВА ГОРОДСКОЙ СРЕДЫ   Ханты-Мансийский  автономный  округ – Югра  </vt:lpstr>
      <vt:lpstr>Презентация PowerPoint</vt:lpstr>
      <vt:lpstr>Презентация PowerPoint</vt:lpstr>
      <vt:lpstr>Презентация PowerPoint</vt:lpstr>
      <vt:lpstr>Индекс качества  городской среды  </vt:lpstr>
      <vt:lpstr>Нормативные акты</vt:lpstr>
      <vt:lpstr>Презентация PowerPoint</vt:lpstr>
      <vt:lpstr>1. Доля населения, живущего в аварийном жилье в общей численности населения</vt:lpstr>
      <vt:lpstr>2. Доля жилого фонда, обеспеченного централизованными услугами тепло-, водо-, электроснабжения и водоотведения, в общем объеме жилого фонда</vt:lpstr>
      <vt:lpstr>3. Количество вывезенных твердых коммунальных отходов на душу населения</vt:lpstr>
      <vt:lpstr>6. Доля многоквартирных домов, расположенных на земельных участках,  в отношении которых осуществлен государственный кадастровый учет  в общем количестве многоквартирных домов (%)</vt:lpstr>
      <vt:lpstr>8. Доля улично-дорожной сети, обеспеченной ливневой канализацией, в общей протяженности улично-дорожной сети</vt:lpstr>
      <vt:lpstr>12. Доля доступных для инвалидов и других маломобильных групп населения приоритетных объектов социальной, транспортной, инженерной инфраструктуры в общем количестве приоритетных объектов</vt:lpstr>
      <vt:lpstr>Для расчета используются данные строк с 11 по 22 Формы №1-ГКС </vt:lpstr>
      <vt:lpstr>14. Уровень озеленения (%)</vt:lpstr>
      <vt:lpstr>Для расчета используются данные строк 02 и 23 Формы №1-ГКС </vt:lpstr>
      <vt:lpstr>13. Доля озелененных территорий общего пользования (парки, сады и др.) в общей площади зеленых насаждений (%)</vt:lpstr>
      <vt:lpstr>Для расчета используются данные строк 23 и 24 Формы №1-ГКС </vt:lpstr>
      <vt:lpstr>19. Доля освещенных частей улиц, проездов, набережных на конец года в общей протяженности улиц, проездов, набережных (%)</vt:lpstr>
      <vt:lpstr>21. Доля площади города, убираемая механизированным способом,  в общей площади города (%)</vt:lpstr>
      <vt:lpstr>24. Уровень внешнего оформления городского пространства (%)</vt:lpstr>
      <vt:lpstr>Презентация PowerPoint</vt:lpstr>
      <vt:lpstr>27.Доступность спортивной инфраструктуры</vt:lpstr>
      <vt:lpstr>Расчет показателя 27.Доступность спортивной инфраструктуры (%) </vt:lpstr>
      <vt:lpstr>29. Количество сервисов в городе, способствующих повышению  комфортности жизни маломобильных групп населения</vt:lpstr>
      <vt:lpstr>При расчете показателя 29. Доля сервисов в городе, способствующих повышению комфортности жизни маломобильных групп населения, в количестве таких сервисов, предусмотренных правовым актом Минстроя России (%)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Контактная информация лица, ответственного за сбор статистических данных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Значения индикаторов индекса качества городской среды для городов Ханты-Мансийского автономного округа – Югры по итогам 2018 года</dc:title>
  <dc:creator>office office</dc:creator>
  <cp:lastModifiedBy>Фищук Елена Николаевна</cp:lastModifiedBy>
  <cp:revision>112</cp:revision>
  <dcterms:created xsi:type="dcterms:W3CDTF">2020-01-21T06:09:51Z</dcterms:created>
  <dcterms:modified xsi:type="dcterms:W3CDTF">2020-01-23T14:13:43Z</dcterms:modified>
</cp:coreProperties>
</file>