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6"/>
  </p:notesMasterIdLst>
  <p:sldIdLst>
    <p:sldId id="593" r:id="rId2"/>
    <p:sldId id="576" r:id="rId3"/>
    <p:sldId id="590" r:id="rId4"/>
    <p:sldId id="625" r:id="rId5"/>
    <p:sldId id="624" r:id="rId6"/>
    <p:sldId id="594" r:id="rId7"/>
    <p:sldId id="631" r:id="rId8"/>
    <p:sldId id="383" r:id="rId9"/>
    <p:sldId id="523" r:id="rId10"/>
    <p:sldId id="487" r:id="rId11"/>
    <p:sldId id="617" r:id="rId12"/>
    <p:sldId id="629" r:id="rId13"/>
    <p:sldId id="630" r:id="rId14"/>
    <p:sldId id="638" r:id="rId15"/>
    <p:sldId id="549" r:id="rId16"/>
    <p:sldId id="650" r:id="rId17"/>
    <p:sldId id="647" r:id="rId18"/>
    <p:sldId id="643" r:id="rId19"/>
    <p:sldId id="644" r:id="rId20"/>
    <p:sldId id="633" r:id="rId21"/>
    <p:sldId id="618" r:id="rId22"/>
    <p:sldId id="614" r:id="rId23"/>
    <p:sldId id="619" r:id="rId24"/>
    <p:sldId id="641" r:id="rId25"/>
    <p:sldId id="615" r:id="rId26"/>
    <p:sldId id="628" r:id="rId27"/>
    <p:sldId id="623" r:id="rId28"/>
    <p:sldId id="645" r:id="rId29"/>
    <p:sldId id="648" r:id="rId30"/>
    <p:sldId id="632" r:id="rId31"/>
    <p:sldId id="637" r:id="rId32"/>
    <p:sldId id="634" r:id="rId33"/>
    <p:sldId id="635" r:id="rId34"/>
    <p:sldId id="636" r:id="rId35"/>
    <p:sldId id="642" r:id="rId36"/>
    <p:sldId id="649" r:id="rId37"/>
    <p:sldId id="639" r:id="rId38"/>
    <p:sldId id="646" r:id="rId39"/>
    <p:sldId id="620" r:id="rId40"/>
    <p:sldId id="622" r:id="rId41"/>
    <p:sldId id="627" r:id="rId42"/>
    <p:sldId id="651" r:id="rId43"/>
    <p:sldId id="652" r:id="rId44"/>
    <p:sldId id="400" r:id="rId45"/>
  </p:sldIdLst>
  <p:sldSz cx="9144000" cy="6858000" type="screen4x3"/>
  <p:notesSz cx="7102475" cy="102346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43" autoAdjust="0"/>
  </p:normalViewPr>
  <p:slideViewPr>
    <p:cSldViewPr>
      <p:cViewPr varScale="1">
        <p:scale>
          <a:sx n="66" d="100"/>
          <a:sy n="66" d="100"/>
        </p:scale>
        <p:origin x="89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84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D040E840-69C2-4A1F-9650-EB9BA00C6F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427826F-BDA0-468B-9826-B2326EAE48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603B4B5-A7BF-49FF-805F-18A533A2B5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BE7BAFBC-D5F8-4D03-AE22-B82B97E557C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A5C33736-CBC0-4A7C-838D-F19DE068F8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31" name="Rectangle 7">
            <a:extLst>
              <a:ext uri="{FF2B5EF4-FFF2-40B4-BE49-F238E27FC236}">
                <a16:creationId xmlns:a16="http://schemas.microsoft.com/office/drawing/2014/main" id="{7DE12BCC-ABE7-4424-A40A-F01F60A06F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97C763E-9750-4F23-80AE-2B6301628A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8729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725E6558-96BA-414B-A978-A459E29B8290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E1C521D8-BB25-436E-8E58-9B5DF8138347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BC5293C3-4CF8-4559-A7C3-E26A6150E7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147483646 w 794"/>
                <a:gd name="T1" fmla="*/ 2147483646 h 414"/>
                <a:gd name="T2" fmla="*/ 2147483646 w 794"/>
                <a:gd name="T3" fmla="*/ 2147483646 h 414"/>
                <a:gd name="T4" fmla="*/ 2147483646 w 794"/>
                <a:gd name="T5" fmla="*/ 2147483646 h 414"/>
                <a:gd name="T6" fmla="*/ 2147483646 w 794"/>
                <a:gd name="T7" fmla="*/ 0 h 414"/>
                <a:gd name="T8" fmla="*/ 2147483646 w 794"/>
                <a:gd name="T9" fmla="*/ 2147483646 h 414"/>
                <a:gd name="T10" fmla="*/ 0 w 794"/>
                <a:gd name="T11" fmla="*/ 2147483646 h 414"/>
                <a:gd name="T12" fmla="*/ 2147483646 w 794"/>
                <a:gd name="T13" fmla="*/ 2147483646 h 414"/>
                <a:gd name="T14" fmla="*/ 2147483646 w 794"/>
                <a:gd name="T15" fmla="*/ 2147483646 h 414"/>
                <a:gd name="T16" fmla="*/ 2147483646 w 794"/>
                <a:gd name="T17" fmla="*/ 2147483646 h 414"/>
                <a:gd name="T18" fmla="*/ 2147483646 w 794"/>
                <a:gd name="T19" fmla="*/ 2147483646 h 414"/>
                <a:gd name="T20" fmla="*/ 2147483646 w 794"/>
                <a:gd name="T21" fmla="*/ 2147483646 h 414"/>
                <a:gd name="T22" fmla="*/ 2147483646 w 794"/>
                <a:gd name="T23" fmla="*/ 2147483646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DC34C56F-F16B-451D-A432-6D221A65DA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83555 w 1586"/>
                <a:gd name="T1" fmla="*/ 0 h 821"/>
                <a:gd name="T2" fmla="*/ 2754094 w 1586"/>
                <a:gd name="T3" fmla="*/ 46366 h 821"/>
                <a:gd name="T4" fmla="*/ 2954646 w 1586"/>
                <a:gd name="T5" fmla="*/ 57000 h 821"/>
                <a:gd name="T6" fmla="*/ 3282011 w 1586"/>
                <a:gd name="T7" fmla="*/ 70749 h 821"/>
                <a:gd name="T8" fmla="*/ 3238591 w 1586"/>
                <a:gd name="T9" fmla="*/ 73349 h 821"/>
                <a:gd name="T10" fmla="*/ 2792907 w 1586"/>
                <a:gd name="T11" fmla="*/ 70302 h 821"/>
                <a:gd name="T12" fmla="*/ 2368876 w 1586"/>
                <a:gd name="T13" fmla="*/ 72460 h 821"/>
                <a:gd name="T14" fmla="*/ 85661 w 1586"/>
                <a:gd name="T15" fmla="*/ 26697 h 821"/>
                <a:gd name="T16" fmla="*/ 0 w 1586"/>
                <a:gd name="T17" fmla="*/ 13406 h 821"/>
                <a:gd name="T18" fmla="*/ 94985 w 1586"/>
                <a:gd name="T19" fmla="*/ 2827 h 821"/>
                <a:gd name="T20" fmla="*/ 283555 w 1586"/>
                <a:gd name="T21" fmla="*/ 0 h 821"/>
                <a:gd name="T22" fmla="*/ 283555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0AE38C6C-FD03-48AF-82C6-8A8D34A2D9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1007 h 747"/>
                <a:gd name="T2" fmla="*/ 2017766 w 1049"/>
                <a:gd name="T3" fmla="*/ 71333 h 747"/>
                <a:gd name="T4" fmla="*/ 2055298 w 1049"/>
                <a:gd name="T5" fmla="*/ 50998 h 747"/>
                <a:gd name="T6" fmla="*/ 2295991 w 1049"/>
                <a:gd name="T7" fmla="*/ 40314 h 747"/>
                <a:gd name="T8" fmla="*/ 170693 w 1049"/>
                <a:gd name="T9" fmla="*/ 0 h 747"/>
                <a:gd name="T10" fmla="*/ 0 w 1049"/>
                <a:gd name="T11" fmla="*/ 12080 h 747"/>
                <a:gd name="T12" fmla="*/ 0 w 1049"/>
                <a:gd name="T13" fmla="*/ 31007 h 747"/>
                <a:gd name="T14" fmla="*/ 0 w 1049"/>
                <a:gd name="T15" fmla="*/ 31007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7D1B4583-0F4D-450E-8E00-F62C496C31A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513AC81D-6E0C-4CD4-BA63-47065120E7F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21816 w 150"/>
                  <a:gd name="T1" fmla="*/ 0 h 173"/>
                  <a:gd name="T2" fmla="*/ 81647 w 150"/>
                  <a:gd name="T3" fmla="*/ 7149 h 173"/>
                  <a:gd name="T4" fmla="*/ 0 w 150"/>
                  <a:gd name="T5" fmla="*/ 18649 h 173"/>
                  <a:gd name="T6" fmla="*/ 161397 w 150"/>
                  <a:gd name="T7" fmla="*/ 17236 h 173"/>
                  <a:gd name="T8" fmla="*/ 207911 w 150"/>
                  <a:gd name="T9" fmla="*/ 9106 h 173"/>
                  <a:gd name="T10" fmla="*/ 303376 w 150"/>
                  <a:gd name="T11" fmla="*/ 2892 h 173"/>
                  <a:gd name="T12" fmla="*/ 221816 w 150"/>
                  <a:gd name="T13" fmla="*/ 0 h 173"/>
                  <a:gd name="T14" fmla="*/ 221816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1B93BBD4-33F3-43CB-B840-AD39362B5F6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32770 w 1684"/>
                  <a:gd name="T1" fmla="*/ 0 h 880"/>
                  <a:gd name="T2" fmla="*/ 134541 w 1684"/>
                  <a:gd name="T3" fmla="*/ 4808 h 880"/>
                  <a:gd name="T4" fmla="*/ 0 w 1684"/>
                  <a:gd name="T5" fmla="*/ 19223 h 880"/>
                  <a:gd name="T6" fmla="*/ 143507 w 1684"/>
                  <a:gd name="T7" fmla="*/ 33151 h 880"/>
                  <a:gd name="T8" fmla="*/ 2522352 w 1684"/>
                  <a:gd name="T9" fmla="*/ 80085 h 880"/>
                  <a:gd name="T10" fmla="*/ 3034804 w 1684"/>
                  <a:gd name="T11" fmla="*/ 77163 h 880"/>
                  <a:gd name="T12" fmla="*/ 3450057 w 1684"/>
                  <a:gd name="T13" fmla="*/ 81292 h 880"/>
                  <a:gd name="T14" fmla="*/ 3594138 w 1684"/>
                  <a:gd name="T15" fmla="*/ 74730 h 880"/>
                  <a:gd name="T16" fmla="*/ 3205327 w 1684"/>
                  <a:gd name="T17" fmla="*/ 61317 h 880"/>
                  <a:gd name="T18" fmla="*/ 3047348 w 1684"/>
                  <a:gd name="T19" fmla="*/ 47347 h 880"/>
                  <a:gd name="T20" fmla="*/ 2922669 w 1684"/>
                  <a:gd name="T21" fmla="*/ 48690 h 880"/>
                  <a:gd name="T22" fmla="*/ 3070803 w 1684"/>
                  <a:gd name="T23" fmla="*/ 61317 h 880"/>
                  <a:gd name="T24" fmla="*/ 3367804 w 1684"/>
                  <a:gd name="T25" fmla="*/ 74782 h 880"/>
                  <a:gd name="T26" fmla="*/ 3015986 w 1684"/>
                  <a:gd name="T27" fmla="*/ 72716 h 880"/>
                  <a:gd name="T28" fmla="*/ 2601161 w 1684"/>
                  <a:gd name="T29" fmla="*/ 75117 h 880"/>
                  <a:gd name="T30" fmla="*/ 2677934 w 1684"/>
                  <a:gd name="T31" fmla="*/ 60005 h 880"/>
                  <a:gd name="T32" fmla="*/ 2855797 w 1684"/>
                  <a:gd name="T33" fmla="*/ 49708 h 880"/>
                  <a:gd name="T34" fmla="*/ 2647579 w 1684"/>
                  <a:gd name="T35" fmla="*/ 50991 h 880"/>
                  <a:gd name="T36" fmla="*/ 2486155 w 1684"/>
                  <a:gd name="T37" fmla="*/ 60835 h 880"/>
                  <a:gd name="T38" fmla="*/ 2431294 w 1684"/>
                  <a:gd name="T39" fmla="*/ 73096 h 880"/>
                  <a:gd name="T40" fmla="*/ 228627 w 1684"/>
                  <a:gd name="T41" fmla="*/ 28631 h 880"/>
                  <a:gd name="T42" fmla="*/ 170225 w 1684"/>
                  <a:gd name="T43" fmla="*/ 19831 h 880"/>
                  <a:gd name="T44" fmla="*/ 219713 w 1684"/>
                  <a:gd name="T45" fmla="*/ 8831 h 880"/>
                  <a:gd name="T46" fmla="*/ 462382 w 1684"/>
                  <a:gd name="T47" fmla="*/ 0 h 880"/>
                  <a:gd name="T48" fmla="*/ 332770 w 1684"/>
                  <a:gd name="T49" fmla="*/ 0 h 880"/>
                  <a:gd name="T50" fmla="*/ 33277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EBEE3215-DE7C-460A-A0B2-6F934703A3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13521 w 1190"/>
                  <a:gd name="T1" fmla="*/ 0 h 500"/>
                  <a:gd name="T2" fmla="*/ 2537873 w 1190"/>
                  <a:gd name="T3" fmla="*/ 44929 h 500"/>
                  <a:gd name="T4" fmla="*/ 2293182 w 1190"/>
                  <a:gd name="T5" fmla="*/ 45840 h 500"/>
                  <a:gd name="T6" fmla="*/ 0 w 1190"/>
                  <a:gd name="T7" fmla="*/ 2472 h 500"/>
                  <a:gd name="T8" fmla="*/ 213521 w 1190"/>
                  <a:gd name="T9" fmla="*/ 0 h 500"/>
                  <a:gd name="T10" fmla="*/ 21352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C738763B-5688-4947-B41E-8ED2AB05E26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55437 w 160"/>
                  <a:gd name="T1" fmla="*/ 0 h 335"/>
                  <a:gd name="T2" fmla="*/ 41828 w 160"/>
                  <a:gd name="T3" fmla="*/ 9080 h 335"/>
                  <a:gd name="T4" fmla="*/ 0 w 160"/>
                  <a:gd name="T5" fmla="*/ 19561 h 335"/>
                  <a:gd name="T6" fmla="*/ 73300 w 160"/>
                  <a:gd name="T7" fmla="*/ 26737 h 335"/>
                  <a:gd name="T8" fmla="*/ 205961 w 160"/>
                  <a:gd name="T9" fmla="*/ 28509 h 335"/>
                  <a:gd name="T10" fmla="*/ 167220 w 160"/>
                  <a:gd name="T11" fmla="*/ 13059 h 335"/>
                  <a:gd name="T12" fmla="*/ 351369 w 160"/>
                  <a:gd name="T13" fmla="*/ 1487 h 335"/>
                  <a:gd name="T14" fmla="*/ 255437 w 160"/>
                  <a:gd name="T15" fmla="*/ 0 h 335"/>
                  <a:gd name="T16" fmla="*/ 255437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8AB848D7-C47F-4D36-86FF-E6B73D664CA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834 w 489"/>
                  <a:gd name="T1" fmla="*/ 3253 h 296"/>
                  <a:gd name="T2" fmla="*/ 321364 w 489"/>
                  <a:gd name="T3" fmla="*/ 6279 h 296"/>
                  <a:gd name="T4" fmla="*/ 652085 w 489"/>
                  <a:gd name="T5" fmla="*/ 12981 h 296"/>
                  <a:gd name="T6" fmla="*/ 885606 w 489"/>
                  <a:gd name="T7" fmla="*/ 23022 h 296"/>
                  <a:gd name="T8" fmla="*/ 656032 w 489"/>
                  <a:gd name="T9" fmla="*/ 21769 h 296"/>
                  <a:gd name="T10" fmla="*/ 278953 w 489"/>
                  <a:gd name="T11" fmla="*/ 13834 h 296"/>
                  <a:gd name="T12" fmla="*/ 100384 w 489"/>
                  <a:gd name="T13" fmla="*/ 7568 h 296"/>
                  <a:gd name="T14" fmla="*/ 214710 w 489"/>
                  <a:gd name="T15" fmla="*/ 15421 h 296"/>
                  <a:gd name="T16" fmla="*/ 547245 w 489"/>
                  <a:gd name="T17" fmla="*/ 25522 h 296"/>
                  <a:gd name="T18" fmla="*/ 937342 w 489"/>
                  <a:gd name="T19" fmla="*/ 28080 h 296"/>
                  <a:gd name="T20" fmla="*/ 983826 w 489"/>
                  <a:gd name="T21" fmla="*/ 21194 h 296"/>
                  <a:gd name="T22" fmla="*/ 792950 w 489"/>
                  <a:gd name="T23" fmla="*/ 11397 h 296"/>
                  <a:gd name="T24" fmla="*/ 341686 w 489"/>
                  <a:gd name="T25" fmla="*/ 1642 h 296"/>
                  <a:gd name="T26" fmla="*/ 0 w 489"/>
                  <a:gd name="T27" fmla="*/ 0 h 296"/>
                  <a:gd name="T28" fmla="*/ 28834 w 489"/>
                  <a:gd name="T29" fmla="*/ 3253 h 296"/>
                  <a:gd name="T30" fmla="*/ 28834 w 489"/>
                  <a:gd name="T31" fmla="*/ 3253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E2A32938-EDC1-4B46-8F04-6A8EDDB7E900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9AC42B80-9D27-4005-AAEA-A417329112FD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5 w 794"/>
                <a:gd name="T1" fmla="*/ 1 h 414"/>
                <a:gd name="T2" fmla="*/ 4 w 794"/>
                <a:gd name="T3" fmla="*/ 1 h 414"/>
                <a:gd name="T4" fmla="*/ 3 w 794"/>
                <a:gd name="T5" fmla="*/ 1 h 414"/>
                <a:gd name="T6" fmla="*/ 2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1 h 414"/>
                <a:gd name="T14" fmla="*/ 3 w 794"/>
                <a:gd name="T15" fmla="*/ 1 h 414"/>
                <a:gd name="T16" fmla="*/ 4 w 794"/>
                <a:gd name="T17" fmla="*/ 1 h 414"/>
                <a:gd name="T18" fmla="*/ 5 w 794"/>
                <a:gd name="T19" fmla="*/ 1 h 414"/>
                <a:gd name="T20" fmla="*/ 5 w 794"/>
                <a:gd name="T21" fmla="*/ 1 h 414"/>
                <a:gd name="T22" fmla="*/ 5 w 794"/>
                <a:gd name="T23" fmla="*/ 1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8567AF1F-F3E1-48C9-AE0E-F9633BA0F94B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D5127021-DB7D-4A5D-A0D0-80FDD35D052D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F47D2E5F-AA1E-4066-AF3E-DBBB8F86741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70" cy="667"/>
              <a:chOff x="4986" y="2752"/>
              <a:chExt cx="470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811CB266-5965-4C45-9D7C-3C81319F36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7377B9A4-BE48-4B35-98D6-833F9863948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9C88D6D4-CD6F-44ED-8447-3E9583F3C34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C556739A-B152-4F38-928D-69785E1652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B93FA0E3-F14F-4E18-9D71-8497F6B358C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B1376EA7-F08E-4708-BA85-25A39B93B94D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4A99C6C3-AE74-470F-83BB-2E1C0F266F47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FF1BF119-6E7B-4AE7-A6A3-1B7BCB6731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F2152CB6-D69A-4D1D-8EB5-579801BFA9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75B28525-67BB-49BD-B9E0-6BB0408F1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A0D26-D8C2-4056-BCE3-E0A863255B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111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773628-287B-4E2E-BECE-C91F77CE8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80534F-E7F0-429E-BF05-CF47E0948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D74CDED-F2C2-4437-AA62-1DD8DA462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9E6D2-9809-40D4-976D-0BCCF6FA59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655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56EF77D-8791-4917-854F-0DD27AEF7B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91E0FF-EFF3-499D-9A74-EEC7B9E4EA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C0F9786-6476-4B04-81C1-0BFDF1F530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7139B-67DF-42AD-9EFC-9C99144F92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256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38077C-5460-42CB-80F7-0575F3EAE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872DAD-431E-4722-9571-8497E31967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A4E6FF7-DB53-46A2-9BAE-0D84783BD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15BF9-DB15-431B-852C-3EA9E34C57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253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7C0CF83-773B-456C-AB08-38A00984E8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0AB075-D6FE-499F-97A7-268EE9A455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E8AF744-6EF6-4E61-BC9D-5A281C33F9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5584-B925-4E48-BB8E-0EF4CD23A0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892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9AB898-E1C5-4D87-B41E-DF260A3C0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B7AA8D-D24C-4666-B5C9-84B4C6AD8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B303732-AC5A-4128-8008-91956FAF3B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D1372-15E3-47C8-A845-D02C61D5B2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333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B28C6F6-0FB1-4C81-9CE8-A8FEEE4E8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A855B60-99B1-4A81-9479-53D0C7FEAC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57A43B9-EA39-4D0E-9187-FF8275C303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16709-18E3-4183-9865-EC26580394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76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534D4F-A5E4-41CA-B1E5-51EEE623E7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6C3F06-7D62-4721-BDDD-6C22EAFE3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011899B-434E-4D8A-80D0-3DDD645BB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F8689-7119-4FCD-9E81-39AA9A4E3A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426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C12DE07-DEC0-43D2-94F4-8FEE6D2447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3C2A418-5113-4BE7-9F77-E21FE71EB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CB8ED4C-5799-4DDF-8B21-A145DD0DB4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85DD0-B6AA-4C4C-8252-2471E29AF2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65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719186-DD58-49D4-8397-61E9127AFA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237CCA-926D-4698-A804-062BC8C7FC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68D1ABB-1BAA-42C9-A50E-017DA0EC5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542A5-699E-4938-914E-E9F1109F2E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250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8671BB-FA74-4827-BECF-2FEA2CFB34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D96EDD-2031-4AFC-B11C-15245F18D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33CD94C-4F9B-4DF7-B10E-47F9B95376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54900-AC64-47C4-9590-D73BF20CD9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976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C5E5DA73-0A9C-4D92-B7D7-5C53BF753441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A22EF08-6BEE-4F97-B9EA-DE0CE6DE3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BB095B-B27D-4DCA-91AA-135ED90B8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9E3140C4-FD6A-4A58-B884-8404C43C6F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A0329A7B-C619-4F30-AEE3-79D3239F65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16A63F45-4D17-4865-BEAF-4AFC6F8784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23740DB-B6C1-4927-9094-214063802A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97C24633-F703-4F18-AF10-06E7CE2F9F2E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23F889E5-7EE3-46BC-BB50-B050BEB62D9A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63BE231D-EF8B-4CD4-9B9E-3A7AE71731BC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43024FDB-931F-4247-867F-6DA60B5A3F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D8F96FAD-EB58-48DC-8829-2B62B2CC4A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51895942-5D72-48AB-B3D0-EAA7B53C63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E98A0774-AB91-49E0-B103-783E69A88C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31E198D5-0ACB-47DA-8076-E5FE0F73D0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D26C31CA-C405-4141-A53C-344E994643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794660A9-98AA-4A40-A2E5-97FA658F37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BAE9ECF3-D4C8-4807-BC2F-65185527E8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810FD802-CF08-4161-AF53-463BA59C2D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48190B4C-2FC0-4336-A76D-231D5503618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62F7B746-9337-4977-8A7D-C2A66BD84AF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D3484F77-AB77-41C2-B003-D7D0C4A92B6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9E006B08-7C4A-4467-A87B-D4E1C507F3A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6F84FEA0-C746-493F-9C20-AE8CE334642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985B8CC4-BF02-4CDA-A9FD-C047D7B75F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20C02C07-F730-4F98-9244-5CCE95E1898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2E2B71A0-6301-4175-A12C-CC8E0BEFDB4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F6E2E8FB-9830-4A00-A6F3-2E6AFCD62CE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37664F88-02F7-48E3-B980-11A3C9BB9B3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7EDF1231-A687-4A25-A58C-825C44E8CE2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E4239309-5AE2-4701-A1DE-FEB156B635E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FCFF7F6A-E262-4CBC-947C-A34459ADA1C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87839E8E-A52D-4DD5-B89B-655EBC600E2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2D9ADA03-6EC7-4D97-90A9-6401CB64607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50605C7A-E98F-49BD-821F-C1F269621F1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7EEA3E7F-9F31-4BF8-B210-60B744FFA70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90B12ACE-6714-4643-BDE4-19526827EBC8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62D2C717-1940-4EC1-8488-937EBFECE7CA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B7346D30-B661-438B-A30D-36E5B1F46132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2A60CD09-4F21-4403-AF4E-2F7838B19184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4694AB20-97C6-4C92-90DB-65D7B8BB007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BE8A4D16-56DB-4B08-98D9-40DC4339E5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94B60855-F779-4DB4-85A1-B35055EDF93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6CF84D36-45CF-4312-BE6A-4837496FA91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E5D80DF1-96C3-4F8C-A428-E8D1F818981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62" y="318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ED8FBE20-2793-471B-A8EA-D37BA3688F2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72" y="168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B256BC0B-7ED0-4887-86A7-2AA417725A5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BC7C3E07-0EE4-414C-91ED-C9B160B626E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11" y="883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7376305E-F294-47CA-A4BD-060DD8966BA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792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CC317447-6447-4C4B-836D-1634FAA7BA5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552BE0F0-1986-4857-812A-9975CA2CEAE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1" y="128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4D258269-EC89-427A-B277-62FF715BC73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proekt-ds@mail.ru" TargetMode="External"/><Relationship Id="rId2" Type="http://schemas.openxmlformats.org/officeDocument/2006/relationships/hyperlink" Target="mailto:sosedi2024@sosedi2024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vk.com/proektd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A1310D1-470E-4328-906D-858186665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4546D1-5CAE-4431-8FF8-8F8C64D5F19E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2" name="Подзаголовок 1">
            <a:extLst>
              <a:ext uri="{FF2B5EF4-FFF2-40B4-BE49-F238E27FC236}">
                <a16:creationId xmlns:a16="http://schemas.microsoft.com/office/drawing/2014/main" id="{18B09609-9909-449D-9492-69A7D7EE9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808360" cy="1962494"/>
          </a:xfrm>
        </p:spPr>
        <p:txBody>
          <a:bodyPr/>
          <a:lstStyle/>
          <a:p>
            <a:pPr eaLnBrk="1" hangingPunct="1">
              <a:defRPr/>
            </a:pPr>
            <a:r>
              <a:rPr lang="en-US" sz="1200" dirty="0"/>
              <a:t>Сергей Александрович Кузнецов </a:t>
            </a:r>
          </a:p>
          <a:p>
            <a:pPr eaLnBrk="1" hangingPunct="1">
              <a:defRPr/>
            </a:pPr>
            <a:r>
              <a:rPr lang="en-US" sz="1200" dirty="0"/>
              <a:t>Куратор проекта “День соседей” ОАТОС</a:t>
            </a:r>
          </a:p>
          <a:p>
            <a:pPr eaLnBrk="1" hangingPunct="1">
              <a:defRPr/>
            </a:pPr>
            <a:r>
              <a:rPr lang="en-US" sz="1200" dirty="0"/>
              <a:t>Руководитель общероссийского проекта </a:t>
            </a:r>
          </a:p>
          <a:p>
            <a:pPr eaLnBrk="1" hangingPunct="1">
              <a:defRPr/>
            </a:pPr>
            <a:r>
              <a:rPr lang="en-US" sz="1200" dirty="0"/>
              <a:t>“Добрые соседи”</a:t>
            </a:r>
          </a:p>
          <a:p>
            <a:pPr eaLnBrk="1" hangingPunct="1">
              <a:defRPr/>
            </a:pPr>
            <a:r>
              <a:rPr lang="en-US" sz="1200" dirty="0"/>
              <a:t>Федеральный координатор ежегодной всероссийской акции Международный день соседей, заместитель директора Университета ТОС.</a:t>
            </a:r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ru-RU" sz="2000" dirty="0"/>
              <a:t>Всероссийский информационно методический </a:t>
            </a:r>
            <a:r>
              <a:rPr lang="ru-RU" sz="2000" dirty="0" err="1"/>
              <a:t>вебинар</a:t>
            </a:r>
            <a:r>
              <a:rPr lang="ru-RU" sz="2000" dirty="0"/>
              <a:t> 27.04.2024</a:t>
            </a:r>
          </a:p>
          <a:p>
            <a:pPr eaLnBrk="1" hangingPunct="1">
              <a:defRPr/>
            </a:pPr>
            <a:endParaRPr lang="ru-RU" sz="2400" dirty="0"/>
          </a:p>
          <a:p>
            <a:pPr>
              <a:defRPr/>
            </a:pPr>
            <a:endParaRPr lang="ru-RU" sz="2400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4CE30A3-DDF5-475C-9B6A-76070ECF1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6613625" cy="648072"/>
          </a:xfrm>
        </p:spPr>
        <p:txBody>
          <a:bodyPr/>
          <a:lstStyle/>
          <a:p>
            <a:pPr algn="l">
              <a:defRPr/>
            </a:pPr>
            <a:r>
              <a:rPr lang="en-US" sz="2500" b="1" dirty="0">
                <a:solidFill>
                  <a:srgbClr val="3333FF"/>
                </a:solidFill>
              </a:rPr>
              <a:t>        </a:t>
            </a:r>
            <a:r>
              <a:rPr lang="ru-RU" sz="2500" b="1" dirty="0" smtClean="0">
                <a:solidFill>
                  <a:srgbClr val="3333FF"/>
                </a:solidFill>
              </a:rPr>
              <a:t/>
            </a:r>
            <a:br>
              <a:rPr lang="ru-RU" sz="2500" b="1" dirty="0" smtClean="0">
                <a:solidFill>
                  <a:srgbClr val="3333FF"/>
                </a:solidFill>
              </a:rPr>
            </a:br>
            <a:r>
              <a:rPr lang="en-US" sz="2500" b="1" dirty="0" smtClean="0">
                <a:solidFill>
                  <a:srgbClr val="3333FF"/>
                </a:solidFill>
              </a:rPr>
              <a:t>  </a:t>
            </a:r>
            <a:r>
              <a:rPr lang="ru-RU" sz="2500" b="1" dirty="0">
                <a:effectLst/>
              </a:rPr>
              <a:t>«Международный день соседей 2024 – юбилей в наших домах и дворах»</a:t>
            </a:r>
            <a:br>
              <a:rPr lang="ru-RU" sz="2500" b="1" dirty="0">
                <a:effectLst/>
              </a:rPr>
            </a:br>
            <a:endParaRPr lang="ru-RU" sz="25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0572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6" y="152400"/>
            <a:ext cx="8100392" cy="1404392"/>
          </a:xfrm>
        </p:spPr>
        <p:txBody>
          <a:bodyPr/>
          <a:lstStyle/>
          <a:p>
            <a:r>
              <a:rPr lang="ru-RU" altLang="ru-RU" sz="2300" dirty="0">
                <a:solidFill>
                  <a:srgbClr val="3333FF"/>
                </a:solidFill>
              </a:rPr>
              <a:t>В 2015 году в 78 регионах</a:t>
            </a:r>
            <a:br>
              <a:rPr lang="ru-RU" altLang="ru-RU" sz="2300" dirty="0">
                <a:solidFill>
                  <a:srgbClr val="3333FF"/>
                </a:solidFill>
              </a:rPr>
            </a:br>
            <a:r>
              <a:rPr lang="ru-RU" altLang="ru-RU" sz="2300" dirty="0">
                <a:solidFill>
                  <a:srgbClr val="3333FF"/>
                </a:solidFill>
              </a:rPr>
              <a:t>В 2019 году – 2600 площадок</a:t>
            </a:r>
            <a:br>
              <a:rPr lang="ru-RU" altLang="ru-RU" sz="2300" dirty="0">
                <a:solidFill>
                  <a:srgbClr val="3333FF"/>
                </a:solidFill>
              </a:rPr>
            </a:br>
            <a:r>
              <a:rPr lang="ru-RU" altLang="ru-RU" sz="2300" dirty="0">
                <a:solidFill>
                  <a:srgbClr val="3333FF"/>
                </a:solidFill>
              </a:rPr>
              <a:t> В 2020 году 700 площадок (преимущественно онлайн)</a:t>
            </a:r>
            <a:r>
              <a:rPr lang="en-US" altLang="ru-RU" sz="2300" dirty="0">
                <a:solidFill>
                  <a:srgbClr val="3333FF"/>
                </a:solidFill>
              </a:rPr>
              <a:t/>
            </a:r>
            <a:br>
              <a:rPr lang="en-US" altLang="ru-RU" sz="2300" dirty="0">
                <a:solidFill>
                  <a:srgbClr val="3333FF"/>
                </a:solidFill>
              </a:rPr>
            </a:br>
            <a:r>
              <a:rPr lang="en-US" altLang="ru-RU" sz="2300" dirty="0">
                <a:solidFill>
                  <a:srgbClr val="3333FF"/>
                </a:solidFill>
              </a:rPr>
              <a:t>2023 год – более 3000 площадок!</a:t>
            </a:r>
            <a:endParaRPr lang="ru-RU" sz="2300" dirty="0">
              <a:solidFill>
                <a:srgbClr val="3333FF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416" y="1996293"/>
            <a:ext cx="5814936" cy="4385035"/>
          </a:xfrm>
        </p:spPr>
      </p:pic>
      <p:sp>
        <p:nvSpPr>
          <p:cNvPr id="921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E8CE0AD3-2D83-4308-BD87-ADC3E06F37C6}" type="slidenum">
              <a:rPr lang="ru-RU" altLang="ru-RU"/>
              <a:pPr eaLnBrk="1" hangingPunct="1"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3410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810C6-C5DF-C323-8C20-D94A89B4D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Участники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BF7BA5-C0FF-82D8-809B-14948EA71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696200" cy="3657600"/>
          </a:xfrm>
        </p:spPr>
        <p:txBody>
          <a:bodyPr/>
          <a:lstStyle/>
          <a:p>
            <a:r>
              <a:rPr lang="ru-RU" dirty="0"/>
              <a:t>Главные герои – соседи</a:t>
            </a:r>
          </a:p>
          <a:p>
            <a:r>
              <a:rPr lang="ru-RU" dirty="0"/>
              <a:t>Не для галочки</a:t>
            </a:r>
          </a:p>
          <a:p>
            <a:r>
              <a:rPr lang="ru-RU" dirty="0"/>
              <a:t>Не для Главы</a:t>
            </a:r>
          </a:p>
          <a:p>
            <a:r>
              <a:rPr lang="ru-RU" dirty="0"/>
              <a:t>Не для Губернатора</a:t>
            </a:r>
          </a:p>
          <a:p>
            <a:r>
              <a:rPr lang="ru-RU" dirty="0"/>
              <a:t>Для себя и сплочения тех, кто </a:t>
            </a:r>
            <a:r>
              <a:rPr lang="ru-RU" dirty="0" smtClean="0"/>
              <a:t>рядом, </a:t>
            </a:r>
            <a:r>
              <a:rPr lang="ru-RU" dirty="0"/>
              <a:t>на решение вопросов местного значения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FFBC08-9C5F-A7C7-757F-E30E3672F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886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7632848" cy="1260376"/>
          </a:xfrm>
        </p:spPr>
        <p:txBody>
          <a:bodyPr/>
          <a:lstStyle/>
          <a:p>
            <a:r>
              <a:rPr lang="ru-RU" sz="3500" dirty="0">
                <a:solidFill>
                  <a:srgbClr val="3333FF"/>
                </a:solidFill>
              </a:rPr>
              <a:t>День соседей - это </a:t>
            </a:r>
            <a:r>
              <a:rPr lang="ru-RU" sz="3500" dirty="0" smtClean="0">
                <a:solidFill>
                  <a:srgbClr val="3333FF"/>
                </a:solidFill>
              </a:rPr>
              <a:t/>
            </a:r>
            <a:br>
              <a:rPr lang="ru-RU" sz="3500" dirty="0" smtClean="0">
                <a:solidFill>
                  <a:srgbClr val="3333FF"/>
                </a:solidFill>
              </a:rPr>
            </a:br>
            <a:r>
              <a:rPr lang="ru-RU" sz="3500" dirty="0" smtClean="0">
                <a:solidFill>
                  <a:srgbClr val="3333FF"/>
                </a:solidFill>
              </a:rPr>
              <a:t>не </a:t>
            </a:r>
            <a:r>
              <a:rPr lang="ru-RU" sz="3500" dirty="0">
                <a:solidFill>
                  <a:srgbClr val="3333FF"/>
                </a:solidFill>
              </a:rPr>
              <a:t>обязательно большой праздник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696200" cy="3657600"/>
          </a:xfrm>
        </p:spPr>
        <p:txBody>
          <a:bodyPr/>
          <a:lstStyle/>
          <a:p>
            <a:pPr marL="0" indent="0">
              <a:buNone/>
            </a:pPr>
            <a:r>
              <a:rPr lang="ru-RU" sz="2500" dirty="0" smtClean="0"/>
              <a:t>Соседи </a:t>
            </a:r>
            <a:r>
              <a:rPr lang="ru-RU" sz="2500" dirty="0"/>
              <a:t>это люди живущие рядом, на одной площадке. Живущие в одном подъезде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и </a:t>
            </a:r>
            <a:r>
              <a:rPr lang="ru-RU" sz="2500" dirty="0"/>
              <a:t>в одном доме. </a:t>
            </a:r>
            <a:br>
              <a:rPr lang="ru-RU" sz="2500" dirty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/>
              <a:t>Даже если соберутся только несколько человек - это уже замечательно. Главное то, что они покажут пример добра и тепла остальным.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И </a:t>
            </a:r>
            <a:r>
              <a:rPr lang="ru-RU" sz="2500" dirty="0"/>
              <a:t>в следующий раз участников станет больше. </a:t>
            </a:r>
            <a:br>
              <a:rPr lang="ru-RU" sz="2500" dirty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>
                <a:solidFill>
                  <a:schemeClr val="tx2"/>
                </a:solidFill>
              </a:rPr>
              <a:t>При планировании праздника не гонитесь </a:t>
            </a:r>
            <a:r>
              <a:rPr lang="ru-RU" sz="2500" dirty="0" smtClean="0">
                <a:solidFill>
                  <a:schemeClr val="tx2"/>
                </a:solidFill>
              </a:rPr>
              <a:t/>
            </a:r>
            <a:br>
              <a:rPr lang="ru-RU" sz="2500" dirty="0" smtClean="0">
                <a:solidFill>
                  <a:schemeClr val="tx2"/>
                </a:solidFill>
              </a:rPr>
            </a:br>
            <a:r>
              <a:rPr lang="ru-RU" sz="2500" dirty="0" smtClean="0">
                <a:solidFill>
                  <a:schemeClr val="tx2"/>
                </a:solidFill>
              </a:rPr>
              <a:t>за </a:t>
            </a:r>
            <a:r>
              <a:rPr lang="ru-RU" sz="2500" dirty="0">
                <a:solidFill>
                  <a:schemeClr val="tx2"/>
                </a:solidFill>
              </a:rPr>
              <a:t>масштабами и количеством. </a:t>
            </a:r>
            <a:r>
              <a:rPr lang="ru-RU" sz="2500" dirty="0" smtClean="0">
                <a:solidFill>
                  <a:schemeClr val="tx2"/>
                </a:solidFill>
              </a:rPr>
              <a:t/>
            </a:r>
            <a:br>
              <a:rPr lang="ru-RU" sz="2500" dirty="0" smtClean="0">
                <a:solidFill>
                  <a:schemeClr val="tx2"/>
                </a:solidFill>
              </a:rPr>
            </a:br>
            <a:r>
              <a:rPr lang="ru-RU" sz="2500" dirty="0" smtClean="0">
                <a:solidFill>
                  <a:schemeClr val="tx2"/>
                </a:solidFill>
              </a:rPr>
              <a:t>       Стремитесь </a:t>
            </a:r>
            <a:r>
              <a:rPr lang="ru-RU" sz="2500" dirty="0">
                <a:solidFill>
                  <a:schemeClr val="tx2"/>
                </a:solidFill>
              </a:rPr>
              <a:t>к радости от встречи </a:t>
            </a:r>
            <a:r>
              <a:rPr lang="ru-RU" sz="2500" dirty="0" smtClean="0">
                <a:solidFill>
                  <a:schemeClr val="tx2"/>
                </a:solidFill>
              </a:rPr>
              <a:t/>
            </a:r>
            <a:br>
              <a:rPr lang="ru-RU" sz="2500" dirty="0" smtClean="0">
                <a:solidFill>
                  <a:schemeClr val="tx2"/>
                </a:solidFill>
              </a:rPr>
            </a:br>
            <a:r>
              <a:rPr lang="ru-RU" sz="2500" dirty="0" smtClean="0">
                <a:solidFill>
                  <a:schemeClr val="tx2"/>
                </a:solidFill>
              </a:rPr>
              <a:t>  и </a:t>
            </a:r>
            <a:r>
              <a:rPr lang="ru-RU" sz="2500" dirty="0">
                <a:solidFill>
                  <a:schemeClr val="tx2"/>
                </a:solidFill>
              </a:rPr>
              <a:t>удовольствию от общения и общего дела.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2364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7304980" cy="914400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Важно для всех регионов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Организовывать событие не </a:t>
            </a:r>
            <a:r>
              <a:rPr lang="ru-RU" dirty="0" smtClean="0">
                <a:solidFill>
                  <a:srgbClr val="FF0000"/>
                </a:solidFill>
              </a:rPr>
              <a:t>ДЛЯ</a:t>
            </a:r>
            <a:r>
              <a:rPr lang="ru-RU" dirty="0" smtClean="0"/>
              <a:t> людей, а </a:t>
            </a:r>
            <a:r>
              <a:rPr lang="ru-RU" dirty="0" smtClean="0">
                <a:solidFill>
                  <a:srgbClr val="FF0000"/>
                </a:solidFill>
              </a:rPr>
              <a:t>ВМЕСТЕ</a:t>
            </a:r>
            <a:r>
              <a:rPr lang="ru-RU" dirty="0" smtClean="0"/>
              <a:t> с ними!</a:t>
            </a:r>
          </a:p>
          <a:p>
            <a:r>
              <a:rPr lang="ru-RU" dirty="0" smtClean="0"/>
              <a:t>Партнеры могут быть разные</a:t>
            </a:r>
          </a:p>
          <a:p>
            <a:r>
              <a:rPr lang="ru-RU" dirty="0" smtClean="0"/>
              <a:t>Сценарии и идеи праздника – тоже</a:t>
            </a:r>
          </a:p>
          <a:p>
            <a:r>
              <a:rPr lang="ru-RU" dirty="0" smtClean="0"/>
              <a:t>Но важно чтобы жители были не зрителями, а участниками. А лучше инициаторами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087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По факту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93098"/>
            <a:ext cx="7696200" cy="3657600"/>
          </a:xfrm>
        </p:spPr>
        <p:txBody>
          <a:bodyPr/>
          <a:lstStyle/>
          <a:p>
            <a:r>
              <a:rPr lang="ru-RU" dirty="0" smtClean="0"/>
              <a:t>Это всероссийский </a:t>
            </a:r>
            <a:r>
              <a:rPr lang="ru-RU" dirty="0" err="1" smtClean="0"/>
              <a:t>флешмоб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в котором участвуют все регионы нашей большой многонациональной страны.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Действительно, всероссийское событие!</a:t>
            </a:r>
          </a:p>
          <a:p>
            <a:r>
              <a:rPr lang="ru-RU" dirty="0" smtClean="0"/>
              <a:t>В том числе как часть региональных программ. Например   </a:t>
            </a:r>
            <a:br>
              <a:rPr lang="ru-RU" dirty="0" smtClean="0"/>
            </a:br>
            <a:r>
              <a:rPr lang="ru-RU" dirty="0" smtClean="0"/>
              <a:t>         в Москве «Мой район»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1739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836240" y="1828800"/>
            <a:ext cx="7696200" cy="45525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12" dirty="0"/>
              <a:t>Чтобы ближе познакомиться с соседями</a:t>
            </a:r>
          </a:p>
          <a:p>
            <a:pPr>
              <a:lnSpc>
                <a:spcPct val="90000"/>
              </a:lnSpc>
            </a:pPr>
            <a:r>
              <a:rPr lang="ru-RU" sz="2812" dirty="0"/>
              <a:t>Чтобы было легче договариваться</a:t>
            </a:r>
          </a:p>
          <a:p>
            <a:pPr eaLnBrk="1" hangingPunct="1">
              <a:lnSpc>
                <a:spcPct val="90000"/>
              </a:lnSpc>
            </a:pPr>
            <a:r>
              <a:rPr lang="ru-RU" sz="2812" dirty="0"/>
              <a:t>Чтобы было безопаснее в подъезде</a:t>
            </a:r>
          </a:p>
          <a:p>
            <a:pPr eaLnBrk="1" hangingPunct="1">
              <a:lnSpc>
                <a:spcPct val="90000"/>
              </a:lnSpc>
            </a:pPr>
            <a:r>
              <a:rPr lang="ru-RU" sz="2812" dirty="0"/>
              <a:t>Чтобы было легче соблюдать «Правила общежития»</a:t>
            </a:r>
          </a:p>
          <a:p>
            <a:pPr eaLnBrk="1" hangingPunct="1">
              <a:lnSpc>
                <a:spcPct val="90000"/>
              </a:lnSpc>
            </a:pPr>
            <a:r>
              <a:rPr lang="ru-RU" sz="2812" dirty="0"/>
              <a:t>Чтобы было легче решать общие проблемы</a:t>
            </a:r>
          </a:p>
          <a:p>
            <a:pPr eaLnBrk="1" hangingPunct="1">
              <a:lnSpc>
                <a:spcPct val="90000"/>
              </a:lnSpc>
            </a:pPr>
            <a:r>
              <a:rPr lang="ru-RU" sz="2812" dirty="0"/>
              <a:t>Чтобы развивать</a:t>
            </a:r>
            <a:r>
              <a:rPr lang="en-US" sz="2812" dirty="0"/>
              <a:t> свою территорию и.  </a:t>
            </a:r>
          </a:p>
          <a:p>
            <a:pPr eaLnBrk="1" hangingPunct="1">
              <a:lnSpc>
                <a:spcPct val="90000"/>
              </a:lnSpc>
            </a:pPr>
            <a:r>
              <a:rPr lang="en-US" sz="2812" dirty="0"/>
              <a:t>     сообщество</a:t>
            </a:r>
            <a:endParaRPr lang="ru-RU" sz="2812" dirty="0"/>
          </a:p>
          <a:p>
            <a:pPr eaLnBrk="1" hangingPunct="1">
              <a:lnSpc>
                <a:spcPct val="90000"/>
              </a:lnSpc>
            </a:pPr>
            <a:r>
              <a:rPr lang="ru-RU" sz="2812" dirty="0"/>
              <a:t>       </a:t>
            </a:r>
            <a:r>
              <a:rPr lang="ru-RU" altLang="ru-RU" sz="2800" i="1" dirty="0"/>
              <a:t>может быть еще и  потанцевать или попеть,  немного </a:t>
            </a:r>
            <a:r>
              <a:rPr lang="ru-RU" altLang="ru-RU" sz="2800" b="1" i="1" dirty="0"/>
              <a:t>отдохнуть</a:t>
            </a:r>
            <a:r>
              <a:rPr lang="ru-RU" altLang="ru-RU" sz="2800" i="1" dirty="0"/>
              <a:t>   </a:t>
            </a:r>
            <a:endParaRPr lang="ru-RU" altLang="ru-RU" sz="2400" i="1" dirty="0"/>
          </a:p>
          <a:p>
            <a:pPr eaLnBrk="1" hangingPunct="1">
              <a:lnSpc>
                <a:spcPct val="90000"/>
              </a:lnSpc>
            </a:pPr>
            <a:endParaRPr lang="ru-RU" sz="2812" dirty="0"/>
          </a:p>
        </p:txBody>
      </p:sp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59849" y="6465094"/>
            <a:ext cx="152160" cy="245259"/>
          </a:xfrm>
          <a:noFill/>
        </p:spPr>
        <p:txBody>
          <a:bodyPr/>
          <a:lstStyle/>
          <a:p>
            <a:fld id="{AE13BB9D-C7B9-4B4C-9CE8-64D7A79559E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52400"/>
            <a:ext cx="7376988" cy="1332384"/>
          </a:xfrm>
        </p:spPr>
        <p:txBody>
          <a:bodyPr/>
          <a:lstStyle/>
          <a:p>
            <a:pPr eaLnBrk="1" hangingPunct="1"/>
            <a:r>
              <a:rPr lang="en-US" sz="3500" dirty="0">
                <a:solidFill>
                  <a:srgbClr val="3333FF"/>
                </a:solidFill>
              </a:rPr>
              <a:t>Для чего </a:t>
            </a:r>
            <a:r>
              <a:rPr lang="ru-RU" sz="3500" dirty="0">
                <a:solidFill>
                  <a:srgbClr val="3333FF"/>
                </a:solidFill>
              </a:rPr>
              <a:t>нужен               Международный день соседей?</a:t>
            </a:r>
          </a:p>
        </p:txBody>
      </p:sp>
    </p:spTree>
    <p:extLst>
      <p:ext uri="{BB962C8B-B14F-4D97-AF65-F5344CB8AC3E}">
        <p14:creationId xmlns:p14="http://schemas.microsoft.com/office/powerpoint/2010/main" val="2139008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60648"/>
            <a:ext cx="7696200" cy="52257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 Как </a:t>
            </a:r>
            <a:r>
              <a:rPr lang="ru-RU" dirty="0"/>
              <a:t>повысить желание жителей прийти на </a:t>
            </a:r>
            <a:r>
              <a:rPr lang="ru-RU" dirty="0" smtClean="0"/>
              <a:t>праздник </a:t>
            </a:r>
            <a:r>
              <a:rPr lang="ru-RU" dirty="0"/>
              <a:t>день </a:t>
            </a:r>
            <a:r>
              <a:rPr lang="ru-RU" dirty="0" smtClean="0"/>
              <a:t>соседей?</a:t>
            </a: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- Как </a:t>
            </a:r>
            <a:r>
              <a:rPr lang="ru-RU" dirty="0"/>
              <a:t>восстановить интерес к добрососедству</a:t>
            </a:r>
            <a:r>
              <a:rPr lang="ru-RU" dirty="0" smtClean="0"/>
              <a:t>? </a:t>
            </a:r>
            <a:r>
              <a:rPr lang="ru-RU" dirty="0"/>
              <a:t>жители охладели к общению, хочется восстановить.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Интерес. Мы часто о нем забываем, </a:t>
            </a:r>
            <a:br>
              <a:rPr lang="ru-RU" dirty="0" smtClean="0"/>
            </a:br>
            <a:r>
              <a:rPr lang="ru-RU" dirty="0" smtClean="0"/>
              <a:t>а люди чувствуют себя ненужными </a:t>
            </a:r>
            <a:br>
              <a:rPr lang="ru-RU" dirty="0" smtClean="0"/>
            </a:br>
            <a:r>
              <a:rPr lang="ru-RU" dirty="0" smtClean="0"/>
              <a:t>и не вовлеченными. Важно придумать что то такое, чтобы всем было нужно </a:t>
            </a:r>
            <a:br>
              <a:rPr lang="ru-RU" dirty="0" smtClean="0"/>
            </a:br>
            <a:r>
              <a:rPr lang="ru-RU" dirty="0" smtClean="0"/>
              <a:t>          и интересно.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5918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206486"/>
            <a:ext cx="6870700" cy="1600200"/>
          </a:xfrm>
        </p:spPr>
        <p:txBody>
          <a:bodyPr/>
          <a:lstStyle/>
          <a:p>
            <a:r>
              <a:rPr lang="ru-RU" sz="3500" dirty="0">
                <a:solidFill>
                  <a:srgbClr val="3333FF"/>
                </a:solidFill>
              </a:rPr>
              <a:t>Какую </a:t>
            </a:r>
            <a:r>
              <a:rPr lang="ru-RU" sz="3500" dirty="0" smtClean="0">
                <a:solidFill>
                  <a:srgbClr val="3333FF"/>
                </a:solidFill>
              </a:rPr>
              <a:t>изюминку вы </a:t>
            </a:r>
            <a:r>
              <a:rPr lang="ru-RU" sz="3500" dirty="0">
                <a:solidFill>
                  <a:srgbClr val="3333FF"/>
                </a:solidFill>
              </a:rPr>
              <a:t>подготовили на 10 годовщину праздника?</a:t>
            </a:r>
            <a:r>
              <a:rPr lang="ru-RU" dirty="0">
                <a:solidFill>
                  <a:srgbClr val="3333FF"/>
                </a:solidFill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Стабильность</a:t>
            </a:r>
          </a:p>
          <a:p>
            <a:r>
              <a:rPr lang="ru-RU" dirty="0" smtClean="0"/>
              <a:t>Интерес </a:t>
            </a:r>
          </a:p>
          <a:p>
            <a:r>
              <a:rPr lang="ru-RU" dirty="0" smtClean="0"/>
              <a:t>Поддержку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Добрососедство – основа многих позитивных изменений по всей стране!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7328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28328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Где проводить?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06137"/>
            <a:ext cx="7696200" cy="4361656"/>
          </a:xfrm>
        </p:spPr>
        <p:txBody>
          <a:bodyPr/>
          <a:lstStyle/>
          <a:p>
            <a:r>
              <a:rPr lang="ru-RU" dirty="0" smtClean="0"/>
              <a:t>В городе – Во дворе, в соседском центре, в кафе, в библиотеке, в школе, в доме культуры и т.п.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сельской местности – В возможном месте которое обустроено, или которое возможно. А также в библиотеке, школе, ДК, храме, кафе, и т.п.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0944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360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Объединяясь командами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городе – команда муниципалитета – объединяя районы </a:t>
            </a:r>
          </a:p>
          <a:p>
            <a:endParaRPr lang="ru-RU" dirty="0"/>
          </a:p>
          <a:p>
            <a:r>
              <a:rPr lang="ru-RU" dirty="0" smtClean="0"/>
              <a:t>На селе – например объединяя несколько сёл и устраивая большой праздник района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34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7518772" cy="843880"/>
          </a:xfrm>
        </p:spPr>
        <p:txBody>
          <a:bodyPr/>
          <a:lstStyle/>
          <a:p>
            <a:pPr algn="l"/>
            <a:r>
              <a:rPr lang="ru-RU" sz="3200" b="1" dirty="0">
                <a:solidFill>
                  <a:srgbClr val="3333FF"/>
                </a:solidFill>
                <a:cs typeface="Arial" panose="020B0604020202020204" pitchFamily="34" charset="0"/>
              </a:rPr>
              <a:t>Добрососедство сегодня в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7696200" cy="3657600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/>
              <a:t>Важнейшая и необходимая характеристика местного /соседского сообщества</a:t>
            </a:r>
          </a:p>
          <a:p>
            <a:r>
              <a:rPr lang="ru-RU" sz="3000" dirty="0"/>
              <a:t>Требует  деликатного взращивания, воспитания, поддержки, продвижения</a:t>
            </a:r>
          </a:p>
          <a:p>
            <a:r>
              <a:rPr lang="ru-RU" sz="3000" dirty="0"/>
              <a:t>Не может быть без </a:t>
            </a:r>
            <a:r>
              <a:rPr lang="ru-RU" sz="3000" b="1" dirty="0"/>
              <a:t>доверия </a:t>
            </a:r>
          </a:p>
          <a:p>
            <a:r>
              <a:rPr lang="ru-RU" sz="3000" dirty="0"/>
              <a:t>Нуждается в </a:t>
            </a:r>
            <a:r>
              <a:rPr lang="ru-RU" sz="3000" b="1" dirty="0"/>
              <a:t>знающих</a:t>
            </a:r>
            <a:r>
              <a:rPr lang="ru-RU" sz="3000" dirty="0"/>
              <a:t> людях</a:t>
            </a:r>
          </a:p>
          <a:p>
            <a:r>
              <a:rPr lang="ru-RU" sz="3000" dirty="0"/>
              <a:t>Нужно нам </a:t>
            </a:r>
            <a:r>
              <a:rPr lang="ru-RU" sz="3000" b="1" dirty="0"/>
              <a:t>постоянно</a:t>
            </a:r>
            <a:r>
              <a:rPr lang="ru-RU" sz="3000" dirty="0"/>
              <a:t> –  </a:t>
            </a:r>
            <a:r>
              <a:rPr lang="ru-RU" sz="3000" b="1" dirty="0"/>
              <a:t>это не разовая акция</a:t>
            </a:r>
          </a:p>
          <a:p>
            <a:endParaRPr lang="ru-RU" sz="3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E43E88-CB5B-F5AE-98BA-DD70EAA3695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356" y="4050748"/>
            <a:ext cx="3467864" cy="260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19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352928" cy="1548408"/>
          </a:xfrm>
        </p:spPr>
        <p:txBody>
          <a:bodyPr/>
          <a:lstStyle/>
          <a:p>
            <a:r>
              <a:rPr lang="ru-RU" sz="3000" dirty="0">
                <a:solidFill>
                  <a:srgbClr val="3333FF"/>
                </a:solidFill>
              </a:rPr>
              <a:t>Какие мероприятия можно </a:t>
            </a:r>
            <a:r>
              <a:rPr lang="ru-RU" sz="3000" dirty="0" smtClean="0">
                <a:solidFill>
                  <a:srgbClr val="3333FF"/>
                </a:solidFill>
              </a:rPr>
              <a:t>провести?</a:t>
            </a:r>
            <a:r>
              <a:rPr lang="ru-RU" sz="3000" dirty="0">
                <a:solidFill>
                  <a:srgbClr val="3333FF"/>
                </a:solidFill>
              </a:rPr>
              <a:t/>
            </a:r>
            <a:br>
              <a:rPr lang="ru-RU" sz="3000" dirty="0">
                <a:solidFill>
                  <a:srgbClr val="3333FF"/>
                </a:solidFill>
              </a:rPr>
            </a:br>
            <a:endParaRPr lang="ru-RU" sz="3000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Любые мероприятия, которые помогут цели праздника, объединят и порадуют соседей!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Важно чтобы участники были вовлечены и им это было интересно! Не </a:t>
            </a:r>
            <a:r>
              <a:rPr lang="ru-RU" dirty="0" err="1" smtClean="0"/>
              <a:t>обязаловка</a:t>
            </a:r>
            <a:r>
              <a:rPr lang="ru-RU" dirty="0" smtClean="0"/>
              <a:t>! 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772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88640"/>
            <a:ext cx="8712968" cy="880120"/>
          </a:xfrm>
        </p:spPr>
        <p:txBody>
          <a:bodyPr/>
          <a:lstStyle/>
          <a:p>
            <a:r>
              <a:rPr lang="ru-RU" sz="3000" dirty="0">
                <a:solidFill>
                  <a:srgbClr val="3333FF"/>
                </a:solidFill>
              </a:rPr>
              <a:t>Как </a:t>
            </a:r>
            <a:r>
              <a:rPr lang="ru-RU" sz="3000" dirty="0" smtClean="0">
                <a:solidFill>
                  <a:srgbClr val="3333FF"/>
                </a:solidFill>
              </a:rPr>
              <a:t>подготовить и отметить </a:t>
            </a:r>
            <a:br>
              <a:rPr lang="ru-RU" sz="3000" dirty="0" smtClean="0">
                <a:solidFill>
                  <a:srgbClr val="3333FF"/>
                </a:solidFill>
              </a:rPr>
            </a:br>
            <a:r>
              <a:rPr lang="ru-RU" sz="3000" dirty="0" smtClean="0">
                <a:solidFill>
                  <a:srgbClr val="3333FF"/>
                </a:solidFill>
              </a:rPr>
              <a:t>этот добрый </a:t>
            </a:r>
            <a:r>
              <a:rPr lang="ru-RU" sz="3000" dirty="0">
                <a:solidFill>
                  <a:srgbClr val="3333FF"/>
                </a:solidFill>
              </a:rPr>
              <a:t>праздник?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340768"/>
            <a:ext cx="7696200" cy="4104456"/>
          </a:xfrm>
        </p:spPr>
        <p:txBody>
          <a:bodyPr>
            <a:noAutofit/>
          </a:bodyPr>
          <a:lstStyle/>
          <a:p>
            <a:r>
              <a:rPr lang="ru-RU" sz="2100" dirty="0"/>
              <a:t>Приводить дом и двор в порядок</a:t>
            </a:r>
          </a:p>
          <a:p>
            <a:r>
              <a:rPr lang="ru-RU" sz="2100" dirty="0"/>
              <a:t>Накрывать </a:t>
            </a:r>
            <a:r>
              <a:rPr lang="ru-RU" sz="2100" b="1" dirty="0"/>
              <a:t>в складчину </a:t>
            </a:r>
            <a:r>
              <a:rPr lang="ru-RU" sz="2100" dirty="0"/>
              <a:t>столы </a:t>
            </a:r>
          </a:p>
          <a:p>
            <a:r>
              <a:rPr lang="ru-RU" sz="2100" dirty="0"/>
              <a:t>Готовить огромный </a:t>
            </a:r>
            <a:r>
              <a:rPr lang="ru-RU" sz="2100" dirty="0" smtClean="0"/>
              <a:t>плов, пиццу</a:t>
            </a:r>
            <a:endParaRPr lang="ru-RU" sz="2100" dirty="0"/>
          </a:p>
          <a:p>
            <a:r>
              <a:rPr lang="ru-RU" sz="2100" dirty="0"/>
              <a:t>Делать разную «национальную еду» и устраивать дегустации</a:t>
            </a:r>
          </a:p>
          <a:p>
            <a:r>
              <a:rPr lang="ru-RU" sz="2100" dirty="0"/>
              <a:t>Украшать подъезды и </a:t>
            </a:r>
            <a:r>
              <a:rPr lang="ru-RU" sz="2100" dirty="0" smtClean="0"/>
              <a:t>дворы</a:t>
            </a:r>
          </a:p>
          <a:p>
            <a:r>
              <a:rPr lang="ru-RU" sz="2100" dirty="0" smtClean="0"/>
              <a:t>Пение и танцы на балконах</a:t>
            </a:r>
            <a:endParaRPr lang="ru-RU" sz="2100" dirty="0"/>
          </a:p>
          <a:p>
            <a:r>
              <a:rPr lang="ru-RU" sz="2100" dirty="0"/>
              <a:t>Делать </a:t>
            </a:r>
            <a:r>
              <a:rPr lang="ru-RU" sz="2100" b="1" dirty="0"/>
              <a:t>выставки детских рисунков</a:t>
            </a:r>
          </a:p>
          <a:p>
            <a:r>
              <a:rPr lang="ru-RU" sz="2100" dirty="0"/>
              <a:t>Делать красивые </a:t>
            </a:r>
            <a:r>
              <a:rPr lang="ru-RU" sz="2100" b="1" dirty="0"/>
              <a:t>добрососедские </a:t>
            </a:r>
            <a:r>
              <a:rPr lang="ru-RU" sz="2100" b="1" dirty="0" smtClean="0"/>
              <a:t>фото-зоны</a:t>
            </a:r>
          </a:p>
          <a:p>
            <a:r>
              <a:rPr lang="ru-RU" sz="2100" b="1" dirty="0" smtClean="0">
                <a:solidFill>
                  <a:srgbClr val="FF0000"/>
                </a:solidFill>
              </a:rPr>
              <a:t>Предложить </a:t>
            </a:r>
            <a:r>
              <a:rPr lang="ru-RU" sz="2100" dirty="0" smtClean="0">
                <a:solidFill>
                  <a:srgbClr val="FF0000"/>
                </a:solidFill>
              </a:rPr>
              <a:t>бережно </a:t>
            </a:r>
            <a:r>
              <a:rPr lang="ru-RU" sz="2100" dirty="0">
                <a:solidFill>
                  <a:srgbClr val="FF0000"/>
                </a:solidFill>
              </a:rPr>
              <a:t>относиться к общему имуществу </a:t>
            </a:r>
            <a:r>
              <a:rPr lang="ru-RU" sz="2100" dirty="0" smtClean="0">
                <a:solidFill>
                  <a:srgbClr val="FF0000"/>
                </a:solidFill>
              </a:rPr>
              <a:t>дома</a:t>
            </a:r>
            <a:endParaRPr lang="ru-RU" sz="2100" dirty="0">
              <a:solidFill>
                <a:srgbClr val="FF0000"/>
              </a:solidFill>
            </a:endParaRPr>
          </a:p>
          <a:p>
            <a:r>
              <a:rPr lang="ru-RU" sz="2100" dirty="0" smtClean="0"/>
              <a:t>        Устраивать </a:t>
            </a:r>
            <a:r>
              <a:rPr lang="ru-RU" sz="2100" b="1" dirty="0"/>
              <a:t>концерты </a:t>
            </a:r>
            <a:r>
              <a:rPr lang="ru-RU" sz="2100" b="1" dirty="0" smtClean="0"/>
              <a:t>соседских талантов,</a:t>
            </a:r>
            <a:r>
              <a:rPr lang="ru-RU" sz="2100" dirty="0" smtClean="0"/>
              <a:t> </a:t>
            </a:r>
            <a:endParaRPr lang="ru-RU" sz="2100" dirty="0"/>
          </a:p>
          <a:p>
            <a:pPr marL="0" indent="0">
              <a:buNone/>
            </a:pPr>
            <a:r>
              <a:rPr lang="ru-RU" sz="2100" dirty="0" smtClean="0"/>
              <a:t>         концерты </a:t>
            </a:r>
            <a:r>
              <a:rPr lang="ru-RU" sz="2100" dirty="0"/>
              <a:t>с участием </a:t>
            </a:r>
            <a:r>
              <a:rPr lang="ru-RU" sz="2100" b="1" dirty="0"/>
              <a:t>местных музыкальных </a:t>
            </a:r>
            <a:r>
              <a:rPr lang="ru-RU" sz="2100" b="1" dirty="0" smtClean="0"/>
              <a:t>школ,</a:t>
            </a:r>
            <a:endParaRPr lang="ru-RU" sz="2100" b="1" dirty="0"/>
          </a:p>
          <a:p>
            <a:pPr marL="0" indent="0">
              <a:buNone/>
            </a:pPr>
            <a:r>
              <a:rPr lang="ru-RU" sz="2100" b="1" dirty="0" smtClean="0"/>
              <a:t>      спортивные соревнования </a:t>
            </a:r>
            <a:r>
              <a:rPr lang="ru-RU" sz="2100" dirty="0"/>
              <a:t>для детей и </a:t>
            </a:r>
            <a:r>
              <a:rPr lang="ru-RU" sz="2100" dirty="0" smtClean="0"/>
              <a:t>взрослых. 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06702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198568" cy="900336"/>
          </a:xfrm>
        </p:spPr>
        <p:txBody>
          <a:bodyPr>
            <a:normAutofit/>
          </a:bodyPr>
          <a:lstStyle/>
          <a:p>
            <a:r>
              <a:rPr lang="ru-RU" sz="3500" dirty="0" smtClean="0">
                <a:solidFill>
                  <a:srgbClr val="3333FF"/>
                </a:solidFill>
              </a:rPr>
              <a:t>Рекомендации по проведению </a:t>
            </a:r>
            <a:endParaRPr lang="ru-RU" sz="3500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Поздравить  своих  СОСЕДЕЙ:</a:t>
            </a:r>
          </a:p>
          <a:p>
            <a:r>
              <a:rPr lang="ru-RU" dirty="0" smtClean="0"/>
              <a:t>Подготовить поздравление (А4 или А3) Нарисовать  открытки </a:t>
            </a:r>
          </a:p>
          <a:p>
            <a:r>
              <a:rPr lang="ru-RU" dirty="0" smtClean="0"/>
              <a:t>Организовать  </a:t>
            </a:r>
            <a:r>
              <a:rPr lang="ru-RU" dirty="0"/>
              <a:t>конкурсы рисунков /фотографий / стихов о доме и про соседей. </a:t>
            </a:r>
            <a:endParaRPr lang="ru-RU" dirty="0" smtClean="0"/>
          </a:p>
          <a:p>
            <a:r>
              <a:rPr lang="ru-RU" dirty="0" smtClean="0"/>
              <a:t>Разместить </a:t>
            </a:r>
            <a:r>
              <a:rPr lang="ru-RU" dirty="0"/>
              <a:t>их на первом этаже / в лифте / в соц. сетях / у </a:t>
            </a:r>
            <a:r>
              <a:rPr lang="ru-RU" dirty="0" smtClean="0"/>
              <a:t>региональных  </a:t>
            </a:r>
            <a:r>
              <a:rPr lang="ru-RU" dirty="0"/>
              <a:t>координатора на сайте</a:t>
            </a:r>
            <a:r>
              <a:rPr lang="ru-RU" dirty="0" smtClean="0"/>
              <a:t>.</a:t>
            </a:r>
          </a:p>
          <a:p>
            <a:r>
              <a:rPr lang="ru-RU" dirty="0"/>
              <a:t> </a:t>
            </a:r>
            <a:r>
              <a:rPr lang="ru-RU" dirty="0" smtClean="0"/>
              <a:t> «Оконные поздравления другим домам»</a:t>
            </a:r>
          </a:p>
          <a:p>
            <a:r>
              <a:rPr lang="ru-RU" dirty="0" smtClean="0"/>
              <a:t>Сделать </a:t>
            </a:r>
            <a:r>
              <a:rPr lang="ru-RU" dirty="0"/>
              <a:t> </a:t>
            </a:r>
            <a:r>
              <a:rPr lang="ru-RU" dirty="0" smtClean="0"/>
              <a:t>Таблички (пока можно из картона, из любых материалов) «Здесь живет Замечательный Сосед»</a:t>
            </a:r>
          </a:p>
          <a:p>
            <a:r>
              <a:rPr lang="ru-RU" dirty="0" smtClean="0"/>
              <a:t>Разработать и провести разные соседские конкурсы</a:t>
            </a:r>
          </a:p>
          <a:p>
            <a:r>
              <a:rPr lang="ru-RU" dirty="0" smtClean="0"/>
              <a:t>Анкетирование «Соседские Таланты»</a:t>
            </a:r>
          </a:p>
          <a:p>
            <a:r>
              <a:rPr lang="ru-RU" dirty="0" smtClean="0"/>
              <a:t>Отметить Добрососедский Дом – Аншлаги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39AF-6864-440A-ACC9-EA04955129B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5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08720"/>
            <a:ext cx="7696200" cy="43211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ru-RU" altLang="ru-RU" sz="2400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000" dirty="0">
                <a:latin typeface="+mj-lt"/>
                <a:cs typeface="Arial" panose="020B0604020202020204" pitchFamily="34" charset="0"/>
              </a:rPr>
              <a:t>Поздравление в </a:t>
            </a:r>
            <a:r>
              <a:rPr lang="ru-RU" altLang="ru-RU" sz="3000" dirty="0" smtClean="0">
                <a:latin typeface="+mj-lt"/>
                <a:cs typeface="Arial" panose="020B0604020202020204" pitchFamily="34" charset="0"/>
              </a:rPr>
              <a:t>лифте, в соседском чате</a:t>
            </a:r>
            <a:endParaRPr lang="ru-RU" altLang="ru-RU" sz="3000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000" dirty="0">
                <a:latin typeface="+mj-lt"/>
                <a:cs typeface="Arial" panose="020B0604020202020204" pitchFamily="34" charset="0"/>
              </a:rPr>
              <a:t>«Соседская почта» – поздравление </a:t>
            </a:r>
            <a:r>
              <a:rPr lang="ru-RU" altLang="ru-RU" sz="3000" dirty="0" smtClean="0">
                <a:latin typeface="+mj-lt"/>
                <a:cs typeface="Arial" panose="020B0604020202020204" pitchFamily="34" charset="0"/>
              </a:rPr>
              <a:t/>
            </a:r>
            <a:br>
              <a:rPr lang="ru-RU" altLang="ru-RU" sz="3000" dirty="0" smtClean="0">
                <a:latin typeface="+mj-lt"/>
                <a:cs typeface="Arial" panose="020B0604020202020204" pitchFamily="34" charset="0"/>
              </a:rPr>
            </a:br>
            <a:r>
              <a:rPr lang="ru-RU" altLang="ru-RU" sz="3000" dirty="0" smtClean="0">
                <a:latin typeface="+mj-lt"/>
                <a:cs typeface="Arial" panose="020B0604020202020204" pitchFamily="34" charset="0"/>
              </a:rPr>
              <a:t>в </a:t>
            </a:r>
            <a:r>
              <a:rPr lang="ru-RU" altLang="ru-RU" sz="3000" dirty="0">
                <a:latin typeface="+mj-lt"/>
                <a:cs typeface="Arial" panose="020B0604020202020204" pitchFamily="34" charset="0"/>
              </a:rPr>
              <a:t>почтовые ящики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dirty="0">
                <a:latin typeface="+mj-lt"/>
                <a:cs typeface="Arial" panose="020B0604020202020204" pitchFamily="34" charset="0"/>
              </a:rPr>
              <a:t>Соседские Стенгазеты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dirty="0" smtClean="0">
                <a:latin typeface="+mj-lt"/>
                <a:cs typeface="Arial" panose="020B0604020202020204" pitchFamily="34" charset="0"/>
              </a:rPr>
              <a:t>Рисунки и надписи </a:t>
            </a:r>
            <a:r>
              <a:rPr lang="ru-RU" altLang="ru-RU" sz="3000" dirty="0">
                <a:latin typeface="+mj-lt"/>
                <a:cs typeface="Arial" panose="020B0604020202020204" pitchFamily="34" charset="0"/>
              </a:rPr>
              <a:t>на асфальте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dirty="0">
                <a:latin typeface="+mj-lt"/>
                <a:cs typeface="Arial" panose="020B0604020202020204" pitchFamily="34" charset="0"/>
              </a:rPr>
              <a:t>Воздушные </a:t>
            </a:r>
            <a:r>
              <a:rPr lang="ru-RU" altLang="ru-RU" sz="3000" dirty="0" smtClean="0">
                <a:latin typeface="+mj-lt"/>
                <a:cs typeface="Arial" panose="020B0604020202020204" pitchFamily="34" charset="0"/>
              </a:rPr>
              <a:t>шары с надписями</a:t>
            </a:r>
            <a:endParaRPr lang="ru-RU" altLang="ru-RU" sz="3000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000" dirty="0" err="1" smtClean="0">
                <a:latin typeface="+mj-lt"/>
                <a:cs typeface="Arial" panose="020B0604020202020204" pitchFamily="34" charset="0"/>
              </a:rPr>
              <a:t>Флешмобы</a:t>
            </a:r>
            <a:endParaRPr lang="ru-RU" altLang="ru-RU" sz="3000" dirty="0" smtClean="0">
              <a:latin typeface="+mj-lt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000" dirty="0" smtClean="0">
                <a:latin typeface="+mj-lt"/>
                <a:cs typeface="Arial" panose="020B0604020202020204" pitchFamily="34" charset="0"/>
              </a:rPr>
              <a:t>Опросы соседского мнения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dirty="0" smtClean="0">
                <a:latin typeface="+mj-lt"/>
                <a:cs typeface="Arial" panose="020B0604020202020204" pitchFamily="34" charset="0"/>
              </a:rPr>
              <a:t>Игры, хороводы</a:t>
            </a:r>
            <a:endParaRPr lang="ru-RU" altLang="ru-RU" sz="3000" dirty="0">
              <a:latin typeface="+mj-lt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ru-RU" altLang="ru-RU" sz="3000" dirty="0">
                <a:latin typeface="+mj-lt"/>
                <a:cs typeface="Arial" panose="020B0604020202020204" pitchFamily="34" charset="0"/>
              </a:rPr>
              <a:t>И все другое, что вы можете придумать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ru-RU" altLang="ru-RU" sz="3000" dirty="0">
                <a:latin typeface="+mj-lt"/>
                <a:cs typeface="Arial" panose="020B0604020202020204" pitchFamily="34" charset="0"/>
              </a:rPr>
              <a:t> с соседями, и что позволит ситуация.</a:t>
            </a:r>
          </a:p>
        </p:txBody>
      </p:sp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285669-50D9-4A93-8076-C9130BD798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359"/>
            <a:ext cx="7632847" cy="792361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>
                <a:solidFill>
                  <a:srgbClr val="3333FF"/>
                </a:solidFill>
              </a:rPr>
              <a:t>  </a:t>
            </a:r>
            <a:r>
              <a:rPr lang="ru-RU" altLang="ru-RU" sz="4000" dirty="0" smtClean="0">
                <a:solidFill>
                  <a:srgbClr val="3333FF"/>
                </a:solidFill>
              </a:rPr>
              <a:t> Можно организовать</a:t>
            </a:r>
            <a:endParaRPr lang="ru-RU" altLang="ru-RU" sz="4000" dirty="0">
              <a:solidFill>
                <a:srgbClr val="3333FF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2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Для всех возрастов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Как </a:t>
            </a:r>
            <a:r>
              <a:rPr lang="ru-RU" dirty="0"/>
              <a:t>вовлекать в праздник и дворовые мероприятия старшее поколение старше 60 лет и молодежь от 14 </a:t>
            </a:r>
            <a:r>
              <a:rPr lang="ru-RU" dirty="0" smtClean="0"/>
              <a:t>лет?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Обязательно учитывайте интерес и обязательно спрашивайте мнение!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4614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Вместе с детьми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Вывесить детские  рисунки в своем подъезде </a:t>
            </a:r>
          </a:p>
          <a:p>
            <a:r>
              <a:rPr lang="ru-RU" dirty="0"/>
              <a:t>Провести  час «Добрососедства» : </a:t>
            </a:r>
          </a:p>
          <a:p>
            <a:r>
              <a:rPr lang="ru-RU" dirty="0"/>
              <a:t>Почитать хорошие  добрососедские и жилищные книги – Сказки «Терем-Теремок», «Лиса и заяц», «Три поросенка», </a:t>
            </a:r>
            <a:r>
              <a:rPr lang="ru-RU" dirty="0" err="1"/>
              <a:t>Г.Остер</a:t>
            </a:r>
            <a:r>
              <a:rPr lang="ru-RU" dirty="0"/>
              <a:t> Вредные советы «</a:t>
            </a:r>
            <a:r>
              <a:rPr lang="ru-RU" dirty="0" err="1"/>
              <a:t>Квартироведение</a:t>
            </a:r>
            <a:r>
              <a:rPr lang="ru-RU" dirty="0"/>
              <a:t>»</a:t>
            </a:r>
          </a:p>
          <a:p>
            <a:r>
              <a:rPr lang="ru-RU" dirty="0"/>
              <a:t>Всем вместе </a:t>
            </a:r>
            <a:r>
              <a:rPr lang="ru-RU" dirty="0" smtClean="0"/>
              <a:t>мультфильм </a:t>
            </a:r>
            <a:r>
              <a:rPr lang="ru-RU" b="1" dirty="0"/>
              <a:t>«Под одной крышей» Свердловская киностудия, 1978 г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( </a:t>
            </a:r>
            <a:r>
              <a:rPr lang="ru-RU" dirty="0"/>
              <a:t>идет 14 минут, для детей и взрослых)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207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Для серебряных 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Клуб мудрости</a:t>
            </a:r>
          </a:p>
          <a:p>
            <a:r>
              <a:rPr lang="ru-RU" dirty="0" smtClean="0"/>
              <a:t>Команда заботы</a:t>
            </a:r>
          </a:p>
          <a:p>
            <a:r>
              <a:rPr lang="ru-RU" dirty="0" smtClean="0"/>
              <a:t>Маршрут здоровья</a:t>
            </a:r>
          </a:p>
          <a:p>
            <a:r>
              <a:rPr lang="ru-RU" dirty="0" smtClean="0"/>
              <a:t>Прогулки по знаковым местам</a:t>
            </a:r>
          </a:p>
          <a:p>
            <a:r>
              <a:rPr lang="ru-RU" dirty="0" smtClean="0"/>
              <a:t>Разговоры о важном</a:t>
            </a:r>
          </a:p>
          <a:p>
            <a:r>
              <a:rPr lang="ru-RU" dirty="0" smtClean="0"/>
              <a:t>Чтобы быть заметными и нужными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2027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4A770E-DAF4-1FC7-3CFD-DA28AA77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60376"/>
          </a:xfrm>
        </p:spPr>
        <p:txBody>
          <a:bodyPr/>
          <a:lstStyle/>
          <a:p>
            <a:r>
              <a:rPr lang="ru-RU" dirty="0">
                <a:solidFill>
                  <a:srgbClr val="3333FF"/>
                </a:solidFill>
              </a:rPr>
              <a:t>Подчеркнуть, поблагодарить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BD5700-0C7D-B46E-20A7-ADFAE2DEC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3657600"/>
          </a:xfrm>
        </p:spPr>
        <p:txBody>
          <a:bodyPr/>
          <a:lstStyle/>
          <a:p>
            <a:r>
              <a:rPr lang="ru-RU" dirty="0"/>
              <a:t>Замечательных людей</a:t>
            </a:r>
          </a:p>
          <a:p>
            <a:r>
              <a:rPr lang="ru-RU" dirty="0"/>
              <a:t>Интересные проекты</a:t>
            </a:r>
          </a:p>
          <a:p>
            <a:r>
              <a:rPr lang="ru-RU" dirty="0"/>
              <a:t>Важные </a:t>
            </a:r>
            <a:r>
              <a:rPr lang="ru-RU" dirty="0" smtClean="0"/>
              <a:t>инициативы</a:t>
            </a:r>
          </a:p>
          <a:p>
            <a:r>
              <a:rPr lang="ru-RU" dirty="0" smtClean="0"/>
              <a:t>Тех, кто помогает</a:t>
            </a:r>
          </a:p>
          <a:p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Придумайте как заметно поблагодарить тех, кто важен</a:t>
            </a:r>
          </a:p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Письма, грамоты, сертификаты</a:t>
            </a:r>
          </a:p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Важно никого не забыть!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C6FFFB-10FD-AE8B-B44D-D31D51CE0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29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360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Медиация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0736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 Как </a:t>
            </a:r>
            <a:r>
              <a:rPr lang="ru-RU" dirty="0"/>
              <a:t>решить конфликт с соседом мирным путем?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Важно поговорить с соседом и расставить все точки над «ё». У нас часто не хватает времени. День соседей это как раз тот самый момент.</a:t>
            </a:r>
          </a:p>
          <a:p>
            <a:pPr marL="0" indent="0">
              <a:buNone/>
            </a:pPr>
            <a:r>
              <a:rPr lang="ru-RU" dirty="0" smtClean="0"/>
              <a:t>              В том числе по вопросам </a:t>
            </a:r>
            <a:br>
              <a:rPr lang="ru-RU" dirty="0" smtClean="0"/>
            </a:br>
            <a:r>
              <a:rPr lang="ru-RU" dirty="0" smtClean="0"/>
              <a:t>                    закона о тишине!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1931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>
                <a:solidFill>
                  <a:srgbClr val="3333FF"/>
                </a:solidFill>
              </a:rPr>
              <a:t>Какие </a:t>
            </a:r>
            <a:r>
              <a:rPr lang="ru-RU" sz="2200" dirty="0">
                <a:solidFill>
                  <a:srgbClr val="3333FF"/>
                </a:solidFill>
              </a:rPr>
              <a:t>ещё мероприятия можно проводить для объединения соседей? </a:t>
            </a:r>
            <a:br>
              <a:rPr lang="ru-RU" sz="2200" dirty="0">
                <a:solidFill>
                  <a:srgbClr val="3333FF"/>
                </a:solidFill>
              </a:rPr>
            </a:br>
            <a:r>
              <a:rPr lang="ru-RU" sz="2200" dirty="0">
                <a:solidFill>
                  <a:srgbClr val="3333FF"/>
                </a:solidFill>
              </a:rPr>
              <a:t>Какие практики и события лучше сближают соседей</a:t>
            </a:r>
            <a:br>
              <a:rPr lang="ru-RU" sz="2200" dirty="0">
                <a:solidFill>
                  <a:srgbClr val="3333FF"/>
                </a:solidFill>
              </a:rPr>
            </a:br>
            <a:r>
              <a:rPr lang="ru-RU" sz="2000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Хороводы</a:t>
            </a:r>
          </a:p>
          <a:p>
            <a:r>
              <a:rPr lang="ru-RU" dirty="0" smtClean="0"/>
              <a:t>Просвещение</a:t>
            </a:r>
          </a:p>
          <a:p>
            <a:r>
              <a:rPr lang="ru-RU" dirty="0" smtClean="0"/>
              <a:t>Чаепития</a:t>
            </a:r>
          </a:p>
          <a:p>
            <a:r>
              <a:rPr lang="ru-RU" dirty="0" smtClean="0"/>
              <a:t>Спортивные события</a:t>
            </a:r>
          </a:p>
          <a:p>
            <a:r>
              <a:rPr lang="ru-RU" dirty="0" smtClean="0"/>
              <a:t>Экскурсии</a:t>
            </a:r>
          </a:p>
          <a:p>
            <a:r>
              <a:rPr lang="ru-RU" dirty="0" smtClean="0"/>
              <a:t>Общие собрания / сходы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988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697D1-A3FE-C2B5-135A-7B918179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33FF"/>
                </a:solidFill>
              </a:rPr>
              <a:t>2024 – Юбилейный год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467B5C-0B0B-8A16-97D6-E591428A7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 лет Международному дню соседей на федеральном уровне. </a:t>
            </a:r>
          </a:p>
          <a:p>
            <a:r>
              <a:rPr lang="en-US" dirty="0"/>
              <a:t>10 лет проекту “Добрые соседи”.</a:t>
            </a:r>
          </a:p>
          <a:p>
            <a:endParaRPr lang="en-US" dirty="0"/>
          </a:p>
          <a:p>
            <a:r>
              <a:rPr lang="en-US" dirty="0"/>
              <a:t>Спасибо за поддержку и участие коллеги!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9826DA-EE5D-A774-B8A8-EBAA66FF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0623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56320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Нужны ли разрешения?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89" y="1124744"/>
            <a:ext cx="7696200" cy="3657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 Не </a:t>
            </a:r>
            <a:r>
              <a:rPr lang="ru-RU" dirty="0"/>
              <a:t>является ли организация чаепития во дворе МКД несанкционированным митингом, как к такому собранию отнесутся власти города?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Важно не нарушать и соблюдать все </a:t>
            </a:r>
            <a:br>
              <a:rPr lang="ru-RU" dirty="0" smtClean="0"/>
            </a:br>
            <a:r>
              <a:rPr lang="ru-RU" dirty="0" smtClean="0"/>
              <a:t>         правила. Предупредите все </a:t>
            </a:r>
            <a:br>
              <a:rPr lang="ru-RU" dirty="0" smtClean="0"/>
            </a:br>
            <a:r>
              <a:rPr lang="ru-RU" dirty="0" smtClean="0"/>
              <a:t>    службы если надо. Не контроля </a:t>
            </a:r>
            <a:br>
              <a:rPr lang="ru-RU" dirty="0" smtClean="0"/>
            </a:br>
            <a:r>
              <a:rPr lang="ru-RU" dirty="0" smtClean="0"/>
              <a:t>          ради, а профилактики для.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51396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Познакомьтесь и пригласите в гости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Необходимо уведомлять администрацию о праздниках (более 100 участников), обеспечивать безопасность (в том числе дежурство бригады СМП) на дворовых мероприятиях? Как?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Согласно законам вашего </a:t>
            </a:r>
            <a:br>
              <a:rPr lang="ru-RU" dirty="0" smtClean="0"/>
            </a:br>
            <a:r>
              <a:rPr lang="ru-RU" dirty="0" smtClean="0"/>
              <a:t>       региона и федеральным </a:t>
            </a:r>
            <a:br>
              <a:rPr lang="ru-RU" dirty="0" smtClean="0"/>
            </a:br>
            <a:r>
              <a:rPr lang="ru-RU" dirty="0" smtClean="0"/>
              <a:t>       требованиям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0520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836440"/>
          </a:xfrm>
        </p:spPr>
        <p:txBody>
          <a:bodyPr/>
          <a:lstStyle/>
          <a:p>
            <a:r>
              <a:rPr lang="ru-RU" sz="3500" dirty="0">
                <a:solidFill>
                  <a:srgbClr val="3333FF"/>
                </a:solidFill>
              </a:rPr>
              <a:t>Кто занимается организацией </a:t>
            </a:r>
            <a:r>
              <a:rPr lang="ru-RU" sz="3500" dirty="0" smtClean="0">
                <a:solidFill>
                  <a:srgbClr val="3333FF"/>
                </a:solidFill>
              </a:rPr>
              <a:t>праздника </a:t>
            </a:r>
            <a:r>
              <a:rPr lang="ru-RU" sz="3500" dirty="0">
                <a:solidFill>
                  <a:srgbClr val="3333FF"/>
                </a:solidFill>
              </a:rPr>
              <a:t>на местах?</a:t>
            </a:r>
            <a:br>
              <a:rPr lang="ru-RU" sz="3500" dirty="0">
                <a:solidFill>
                  <a:srgbClr val="3333FF"/>
                </a:solidFill>
              </a:rPr>
            </a:br>
            <a:endParaRPr lang="ru-RU" sz="3500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Те, кто хочет его организовать!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Инициативная группа жителей</a:t>
            </a:r>
            <a:br>
              <a:rPr lang="ru-RU" dirty="0" smtClean="0"/>
            </a:br>
            <a:r>
              <a:rPr lang="ru-RU" dirty="0" smtClean="0"/>
              <a:t>Управляющая компания</a:t>
            </a:r>
            <a:br>
              <a:rPr lang="ru-RU" dirty="0" smtClean="0"/>
            </a:br>
            <a:r>
              <a:rPr lang="ru-RU" dirty="0" smtClean="0"/>
              <a:t>НКО</a:t>
            </a:r>
            <a:br>
              <a:rPr lang="ru-RU" dirty="0" smtClean="0"/>
            </a:br>
            <a:r>
              <a:rPr lang="ru-RU" dirty="0" smtClean="0"/>
              <a:t>Соседский центр</a:t>
            </a:r>
            <a:br>
              <a:rPr lang="ru-RU" dirty="0" smtClean="0"/>
            </a:br>
            <a:r>
              <a:rPr lang="ru-RU" dirty="0" smtClean="0"/>
              <a:t>Администрация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Ограничений нет!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55152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pPr algn="l"/>
            <a:r>
              <a:rPr lang="ru-RU" sz="3700" dirty="0" smtClean="0">
                <a:solidFill>
                  <a:srgbClr val="3333FF"/>
                </a:solidFill>
              </a:rPr>
              <a:t>Координируют и помогают</a:t>
            </a:r>
            <a:endParaRPr lang="ru-RU" sz="3700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066800"/>
            <a:ext cx="7696200" cy="3657600"/>
          </a:xfrm>
        </p:spPr>
        <p:txBody>
          <a:bodyPr/>
          <a:lstStyle/>
          <a:p>
            <a:r>
              <a:rPr lang="ru-RU" dirty="0" smtClean="0"/>
              <a:t>Региональные координаторы проекта «Школа грамотного потребителя»</a:t>
            </a:r>
          </a:p>
          <a:p>
            <a:r>
              <a:rPr lang="ru-RU" dirty="0" smtClean="0"/>
              <a:t>Ответственные в администрациях</a:t>
            </a:r>
          </a:p>
          <a:p>
            <a:r>
              <a:rPr lang="ru-RU" dirty="0" smtClean="0"/>
              <a:t>Региональные ассоциации ТОС</a:t>
            </a:r>
          </a:p>
          <a:p>
            <a:r>
              <a:rPr lang="ru-RU" dirty="0" smtClean="0"/>
              <a:t>Штабы общественной поддержки</a:t>
            </a:r>
          </a:p>
          <a:p>
            <a:r>
              <a:rPr lang="ru-RU" dirty="0" smtClean="0"/>
              <a:t>Ресурсные центры НКО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Соседские центры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13227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3333FF"/>
                </a:solidFill>
              </a:rPr>
              <a:t>Г</a:t>
            </a:r>
            <a:r>
              <a:rPr lang="ru-RU" dirty="0" smtClean="0">
                <a:solidFill>
                  <a:srgbClr val="3333FF"/>
                </a:solidFill>
              </a:rPr>
              <a:t>де </a:t>
            </a:r>
            <a:r>
              <a:rPr lang="ru-RU" dirty="0">
                <a:solidFill>
                  <a:srgbClr val="3333FF"/>
                </a:solidFill>
              </a:rPr>
              <a:t>взять </a:t>
            </a:r>
            <a:r>
              <a:rPr lang="ru-RU" dirty="0" smtClean="0">
                <a:solidFill>
                  <a:srgbClr val="3333FF"/>
                </a:solidFill>
              </a:rPr>
              <a:t>деньги?</a:t>
            </a:r>
            <a:r>
              <a:rPr lang="ru-RU" dirty="0">
                <a:solidFill>
                  <a:srgbClr val="3333FF"/>
                </a:solidFill>
              </a:rPr>
              <a:t/>
            </a:r>
            <a:br>
              <a:rPr lang="ru-RU" dirty="0">
                <a:solidFill>
                  <a:srgbClr val="3333FF"/>
                </a:solidFill>
              </a:rPr>
            </a:b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28800"/>
            <a:ext cx="8058472" cy="3657600"/>
          </a:xfrm>
        </p:spPr>
        <p:txBody>
          <a:bodyPr/>
          <a:lstStyle/>
          <a:p>
            <a:r>
              <a:rPr lang="ru-RU" dirty="0" smtClean="0"/>
              <a:t>Для организации праздника можно не искать стороннее финансирование </a:t>
            </a:r>
            <a:br>
              <a:rPr lang="ru-RU" dirty="0" smtClean="0"/>
            </a:br>
            <a:r>
              <a:rPr lang="ru-RU" dirty="0" smtClean="0"/>
              <a:t>а предложить складчину.</a:t>
            </a:r>
          </a:p>
          <a:p>
            <a:endParaRPr lang="ru-RU" dirty="0"/>
          </a:p>
          <a:p>
            <a:r>
              <a:rPr lang="ru-RU" dirty="0" smtClean="0"/>
              <a:t>Для того, чтобы принять участие, не надо нигде регистрироваться или платить! Это не конкурс!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34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19725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7696200" cy="3657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dirty="0"/>
              <a:t>Кто может помочь с организацией праздника</a:t>
            </a:r>
            <a:r>
              <a:rPr lang="ru-RU" dirty="0" smtClean="0"/>
              <a:t>!? В </a:t>
            </a:r>
            <a:r>
              <a:rPr lang="ru-RU" dirty="0"/>
              <a:t>частности с оформлением?! Чай, выпечка, конкурсы, аппаратура и хорошее настроение есть) например помочь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приобретением растяжки - </a:t>
            </a:r>
            <a:r>
              <a:rPr lang="ru-RU" dirty="0" err="1"/>
              <a:t>банера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надписью </a:t>
            </a:r>
            <a:r>
              <a:rPr lang="ru-RU" dirty="0" smtClean="0"/>
              <a:t>«Международный </a:t>
            </a:r>
            <a:r>
              <a:rPr lang="ru-RU" dirty="0"/>
              <a:t>день соседей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Вы можете действовать   </a:t>
            </a:r>
            <a:br>
              <a:rPr lang="ru-RU" dirty="0" smtClean="0"/>
            </a:br>
            <a:r>
              <a:rPr lang="ru-RU" dirty="0" smtClean="0"/>
              <a:t>               вскладчину или найти </a:t>
            </a:r>
            <a:br>
              <a:rPr lang="ru-RU" dirty="0" smtClean="0"/>
            </a:br>
            <a:r>
              <a:rPr lang="ru-RU" dirty="0" smtClean="0"/>
              <a:t>               спонсора / партнёра.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35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76568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56320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Партнерам интересно!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124744"/>
            <a:ext cx="7696200" cy="4361656"/>
          </a:xfrm>
        </p:spPr>
        <p:txBody>
          <a:bodyPr/>
          <a:lstStyle/>
          <a:p>
            <a:r>
              <a:rPr lang="ru-RU" dirty="0" smtClean="0"/>
              <a:t>Большая аудитория</a:t>
            </a:r>
          </a:p>
          <a:p>
            <a:r>
              <a:rPr lang="ru-RU" dirty="0" smtClean="0"/>
              <a:t>Заметное событие</a:t>
            </a:r>
          </a:p>
          <a:p>
            <a:r>
              <a:rPr lang="ru-RU" dirty="0" smtClean="0"/>
              <a:t>Реклама для них</a:t>
            </a:r>
          </a:p>
          <a:p>
            <a:r>
              <a:rPr lang="ru-RU" dirty="0" smtClean="0"/>
              <a:t>Социальная история</a:t>
            </a:r>
          </a:p>
          <a:p>
            <a:r>
              <a:rPr lang="ru-RU" dirty="0" smtClean="0"/>
              <a:t>Информирование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Не просите помощи! Предлагайте сотрудничество!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36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1628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982544" cy="1332384"/>
          </a:xfrm>
        </p:spPr>
        <p:txBody>
          <a:bodyPr/>
          <a:lstStyle/>
          <a:p>
            <a:r>
              <a:rPr lang="ru-RU" sz="3500" dirty="0" smtClean="0">
                <a:solidFill>
                  <a:srgbClr val="3333FF"/>
                </a:solidFill>
              </a:rPr>
              <a:t>Учитывайте вашу географию</a:t>
            </a:r>
            <a:br>
              <a:rPr lang="ru-RU" sz="3500" dirty="0" smtClean="0">
                <a:solidFill>
                  <a:srgbClr val="3333FF"/>
                </a:solidFill>
              </a:rPr>
            </a:br>
            <a:r>
              <a:rPr lang="ru-RU" sz="3500" dirty="0" smtClean="0">
                <a:solidFill>
                  <a:srgbClr val="3333FF"/>
                </a:solidFill>
              </a:rPr>
              <a:t>и климат</a:t>
            </a:r>
            <a:endParaRPr lang="ru-RU" sz="3500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Есть </a:t>
            </a:r>
            <a:r>
              <a:rPr lang="ru-RU" dirty="0"/>
              <a:t>ли какие то особенности проведения мероприятий в зависимости от </a:t>
            </a:r>
            <a:r>
              <a:rPr lang="ru-RU" dirty="0" smtClean="0"/>
              <a:t>территории?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На юге обустраивают клумбы, на севере чистят снег. Действуйте исходя из реалий погоды и климата. </a:t>
            </a:r>
            <a:br>
              <a:rPr lang="ru-RU" dirty="0" smtClean="0"/>
            </a:br>
            <a:r>
              <a:rPr lang="ru-RU" dirty="0" smtClean="0"/>
              <a:t>         Провести праздник можно и </a:t>
            </a:r>
            <a:br>
              <a:rPr lang="ru-RU" dirty="0" smtClean="0"/>
            </a:br>
            <a:r>
              <a:rPr lang="ru-RU" dirty="0" smtClean="0"/>
              <a:t>          в помещении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37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8214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ru-RU" sz="3500" dirty="0">
                <a:solidFill>
                  <a:srgbClr val="3333FF"/>
                </a:solidFill>
              </a:rPr>
              <a:t>Что даёт сотрудничество </a:t>
            </a:r>
            <a:r>
              <a:rPr lang="ru-RU" sz="3500" dirty="0" smtClean="0">
                <a:solidFill>
                  <a:srgbClr val="3333FF"/>
                </a:solidFill>
              </a:rPr>
              <a:t/>
            </a:r>
            <a:br>
              <a:rPr lang="ru-RU" sz="3500" dirty="0" smtClean="0">
                <a:solidFill>
                  <a:srgbClr val="3333FF"/>
                </a:solidFill>
              </a:rPr>
            </a:br>
            <a:r>
              <a:rPr lang="ru-RU" sz="3500" dirty="0" smtClean="0">
                <a:solidFill>
                  <a:srgbClr val="3333FF"/>
                </a:solidFill>
              </a:rPr>
              <a:t>с нами?</a:t>
            </a:r>
            <a:r>
              <a:rPr lang="ru-RU" sz="3500" dirty="0">
                <a:solidFill>
                  <a:srgbClr val="3333FF"/>
                </a:solidFill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340768"/>
            <a:ext cx="7696200" cy="4145632"/>
          </a:xfrm>
        </p:spPr>
        <p:txBody>
          <a:bodyPr/>
          <a:lstStyle/>
          <a:p>
            <a:r>
              <a:rPr lang="ru-RU" dirty="0" smtClean="0"/>
              <a:t>Материалы</a:t>
            </a:r>
          </a:p>
          <a:p>
            <a:r>
              <a:rPr lang="ru-RU" dirty="0" smtClean="0"/>
              <a:t>Контакты</a:t>
            </a:r>
          </a:p>
          <a:p>
            <a:r>
              <a:rPr lang="ru-RU" dirty="0" smtClean="0"/>
              <a:t>Предложения</a:t>
            </a:r>
          </a:p>
          <a:p>
            <a:r>
              <a:rPr lang="ru-RU" dirty="0" smtClean="0"/>
              <a:t>Письма поддержки</a:t>
            </a:r>
          </a:p>
          <a:p>
            <a:r>
              <a:rPr lang="ru-RU" dirty="0" smtClean="0"/>
              <a:t>Благодарственные письма</a:t>
            </a:r>
          </a:p>
          <a:p>
            <a:r>
              <a:rPr lang="ru-RU" dirty="0" smtClean="0"/>
              <a:t>Координацию</a:t>
            </a:r>
          </a:p>
          <a:p>
            <a:r>
              <a:rPr lang="ru-RU" dirty="0" smtClean="0"/>
              <a:t>Ресурсы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38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53561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28328"/>
          </a:xfrm>
        </p:spPr>
        <p:txBody>
          <a:bodyPr/>
          <a:lstStyle/>
          <a:p>
            <a:r>
              <a:rPr lang="ru-RU" dirty="0">
                <a:solidFill>
                  <a:srgbClr val="3333FF"/>
                </a:solidFill>
              </a:rPr>
              <a:t>Приглашаем вас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443788" cy="5472608"/>
          </a:xfrm>
        </p:spPr>
        <p:txBody>
          <a:bodyPr/>
          <a:lstStyle/>
          <a:p>
            <a:r>
              <a:rPr lang="ru-RU" dirty="0" smtClean="0"/>
              <a:t>Поддержать соседское движение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вашем регионе</a:t>
            </a:r>
          </a:p>
          <a:p>
            <a:r>
              <a:rPr lang="ru-RU" dirty="0" smtClean="0"/>
              <a:t>Максимально информировать соседей</a:t>
            </a:r>
            <a:endParaRPr lang="ru-RU" dirty="0"/>
          </a:p>
          <a:p>
            <a:r>
              <a:rPr lang="ru-RU" dirty="0"/>
              <a:t>Поддержать и организовать площадки</a:t>
            </a:r>
          </a:p>
          <a:p>
            <a:r>
              <a:rPr lang="ru-RU" dirty="0" smtClean="0"/>
              <a:t>Вовлечь </a:t>
            </a:r>
            <a:r>
              <a:rPr lang="ru-RU" dirty="0" err="1"/>
              <a:t>ТОСы</a:t>
            </a:r>
            <a:r>
              <a:rPr lang="ru-RU" dirty="0"/>
              <a:t>, Советы многоквартирных домов, ТСЖ, библиотеки, школы, культурные </a:t>
            </a:r>
            <a:r>
              <a:rPr lang="ru-RU" dirty="0" smtClean="0"/>
              <a:t>центры, соседские центры</a:t>
            </a:r>
            <a:endParaRPr lang="ru-RU" dirty="0"/>
          </a:p>
          <a:p>
            <a:r>
              <a:rPr lang="ru-RU" dirty="0"/>
              <a:t>          По итогу прислать информацию   </a:t>
            </a:r>
          </a:p>
          <a:p>
            <a:r>
              <a:rPr lang="ru-RU" dirty="0"/>
              <a:t>     о проведенных мероприятиях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39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86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500" dirty="0" smtClean="0">
                <a:solidFill>
                  <a:srgbClr val="3333FF"/>
                </a:solidFill>
              </a:rPr>
              <a:t>Праздник добрососедская </a:t>
            </a:r>
            <a:r>
              <a:rPr lang="ru-RU" sz="3500" dirty="0">
                <a:solidFill>
                  <a:srgbClr val="3333FF"/>
                </a:solidFill>
              </a:rPr>
              <a:t>технологии -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Помогает </a:t>
            </a:r>
            <a:r>
              <a:rPr lang="ru-RU" dirty="0"/>
              <a:t>развитию территории</a:t>
            </a:r>
          </a:p>
          <a:p>
            <a:r>
              <a:rPr lang="ru-RU" dirty="0" smtClean="0"/>
              <a:t>Дает </a:t>
            </a:r>
            <a:r>
              <a:rPr lang="ru-RU" dirty="0"/>
              <a:t>необходимые возможности</a:t>
            </a:r>
          </a:p>
          <a:p>
            <a:r>
              <a:rPr lang="ru-RU" dirty="0" smtClean="0"/>
              <a:t>Вовлекает </a:t>
            </a:r>
            <a:r>
              <a:rPr lang="ru-RU" dirty="0"/>
              <a:t>жителей</a:t>
            </a:r>
          </a:p>
          <a:p>
            <a:r>
              <a:rPr lang="ru-RU" dirty="0" smtClean="0"/>
              <a:t>Дает </a:t>
            </a:r>
            <a:r>
              <a:rPr lang="ru-RU" dirty="0"/>
              <a:t>возможности</a:t>
            </a:r>
          </a:p>
          <a:p>
            <a:r>
              <a:rPr lang="ru-RU" dirty="0" smtClean="0"/>
              <a:t>Привлекает </a:t>
            </a:r>
            <a:r>
              <a:rPr lang="ru-RU" dirty="0"/>
              <a:t>партнеров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68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7232972" cy="914400"/>
          </a:xfrm>
        </p:spPr>
        <p:txBody>
          <a:bodyPr/>
          <a:lstStyle/>
          <a:p>
            <a:r>
              <a:rPr lang="ru-RU">
                <a:solidFill>
                  <a:srgbClr val="3333FF"/>
                </a:solidFill>
              </a:rPr>
              <a:t>Важно </a:t>
            </a:r>
            <a:r>
              <a:rPr lang="ru-RU" dirty="0">
                <a:solidFill>
                  <a:srgbClr val="3333FF"/>
                </a:solidFill>
              </a:rPr>
              <a:t>обеспечить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196752"/>
            <a:ext cx="7696200" cy="4289648"/>
          </a:xfrm>
        </p:spPr>
        <p:txBody>
          <a:bodyPr/>
          <a:lstStyle/>
          <a:p>
            <a:r>
              <a:rPr lang="ru-RU" dirty="0"/>
              <a:t>Широкую географию – не только столицу региона, но и все муниципалитеты</a:t>
            </a:r>
          </a:p>
          <a:p>
            <a:r>
              <a:rPr lang="ru-RU" dirty="0"/>
              <a:t>Большую информационную подсветку в СМИ интернете</a:t>
            </a:r>
          </a:p>
          <a:p>
            <a:r>
              <a:rPr lang="ru-RU" dirty="0"/>
              <a:t>Экспертные интервью с региональными и федеральными экспертами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40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28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3333FF"/>
                </a:solidFill>
              </a:rPr>
              <a:t>Большие планы </a:t>
            </a:r>
            <a:br>
              <a:rPr lang="ru-RU" dirty="0">
                <a:solidFill>
                  <a:srgbClr val="3333FF"/>
                </a:solidFill>
              </a:rPr>
            </a:br>
            <a:r>
              <a:rPr lang="ru-RU" dirty="0">
                <a:solidFill>
                  <a:srgbClr val="3333FF"/>
                </a:solidFill>
              </a:rPr>
              <a:t>на </a:t>
            </a:r>
            <a:r>
              <a:rPr lang="ru-RU" dirty="0" smtClean="0">
                <a:solidFill>
                  <a:srgbClr val="3333FF"/>
                </a:solidFill>
              </a:rPr>
              <a:t>2024-2025 годы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Поддержка команды ТОС</a:t>
            </a:r>
          </a:p>
          <a:p>
            <a:r>
              <a:rPr lang="ru-RU" dirty="0"/>
              <a:t>Участие в грантовых конкурсах</a:t>
            </a:r>
          </a:p>
          <a:p>
            <a:r>
              <a:rPr lang="ru-RU" dirty="0"/>
              <a:t>Просветительские события</a:t>
            </a:r>
          </a:p>
          <a:p>
            <a:r>
              <a:rPr lang="ru-RU" dirty="0"/>
              <a:t>Обучение по курсу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Менеджер местного сообщества»</a:t>
            </a:r>
          </a:p>
          <a:p>
            <a:r>
              <a:rPr lang="ru-RU" dirty="0" smtClean="0"/>
              <a:t>Региональные Форумы ТОС</a:t>
            </a:r>
          </a:p>
          <a:p>
            <a:r>
              <a:rPr lang="ru-RU" dirty="0" smtClean="0"/>
              <a:t>Лучшие практики по всей стране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41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778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Сплочение жителей как команд территории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закону</a:t>
            </a:r>
          </a:p>
          <a:p>
            <a:r>
              <a:rPr lang="ru-RU" dirty="0" smtClean="0"/>
              <a:t>По факту</a:t>
            </a:r>
          </a:p>
          <a:p>
            <a:r>
              <a:rPr lang="ru-RU" dirty="0" smtClean="0"/>
              <a:t>В проектах</a:t>
            </a:r>
          </a:p>
          <a:p>
            <a:r>
              <a:rPr lang="ru-RU" dirty="0" smtClean="0"/>
              <a:t>В общих делах</a:t>
            </a:r>
          </a:p>
          <a:p>
            <a:r>
              <a:rPr lang="ru-RU" dirty="0" smtClean="0"/>
              <a:t>За что то хорошее или против чего то плохого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42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10646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Посмотреть опыт многих лет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социальных сетях</a:t>
            </a:r>
          </a:p>
          <a:p>
            <a:r>
              <a:rPr lang="ru-RU" dirty="0" smtClean="0"/>
              <a:t>На многих страницах в интернете</a:t>
            </a:r>
          </a:p>
          <a:p>
            <a:r>
              <a:rPr lang="ru-RU" dirty="0" smtClean="0"/>
              <a:t>В книгах, альманахах и статьях</a:t>
            </a:r>
          </a:p>
          <a:p>
            <a:r>
              <a:rPr lang="ru-RU" dirty="0" smtClean="0"/>
              <a:t>У соседей и у коллег.</a:t>
            </a:r>
          </a:p>
          <a:p>
            <a:endParaRPr lang="ru-RU" dirty="0"/>
          </a:p>
          <a:p>
            <a:r>
              <a:rPr lang="ru-RU" dirty="0" smtClean="0"/>
              <a:t>Можно позвонить нам и спросить какую то технологию.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43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33226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86F7A662-9F7E-464B-99DE-5FDF27965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476672"/>
            <a:ext cx="5408612" cy="1044575"/>
          </a:xfrm>
        </p:spPr>
        <p:txBody>
          <a:bodyPr/>
          <a:lstStyle/>
          <a:p>
            <a:r>
              <a:rPr lang="ru-RU" altLang="ru-RU" dirty="0">
                <a:solidFill>
                  <a:srgbClr val="3333FF"/>
                </a:solidFill>
              </a:rPr>
              <a:t>       Присоединяйтесь!</a:t>
            </a:r>
          </a:p>
        </p:txBody>
      </p:sp>
      <p:sp>
        <p:nvSpPr>
          <p:cNvPr id="12291" name="Номер слайда 3">
            <a:extLst>
              <a:ext uri="{FF2B5EF4-FFF2-40B4-BE49-F238E27FC236}">
                <a16:creationId xmlns:a16="http://schemas.microsoft.com/office/drawing/2014/main" id="{A9482AC4-8004-4037-A9CB-04FDC05AE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C9A9B0-D652-4CB1-B636-479EDF3AAB8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ru-RU" altLang="ru-RU" sz="1400"/>
          </a:p>
        </p:txBody>
      </p:sp>
      <p:sp>
        <p:nvSpPr>
          <p:cNvPr id="12292" name="Содержимое 4">
            <a:extLst>
              <a:ext uri="{FF2B5EF4-FFF2-40B4-BE49-F238E27FC236}">
                <a16:creationId xmlns:a16="http://schemas.microsoft.com/office/drawing/2014/main" id="{2836567F-D91E-4B69-B9DB-1AFA0D10A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757363"/>
            <a:ext cx="6906344" cy="44799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Все материалы праздника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 партнёров здесь =</a:t>
            </a:r>
            <a:r>
              <a:rPr lang="en-US" dirty="0"/>
              <a:t>&gt;</a:t>
            </a:r>
            <a:endParaRPr lang="ru-RU" dirty="0"/>
          </a:p>
          <a:p>
            <a:pPr>
              <a:defRPr/>
            </a:pPr>
            <a:endParaRPr lang="ru-RU" altLang="ru-RU" sz="2500" dirty="0" smtClean="0"/>
          </a:p>
          <a:p>
            <a:pPr>
              <a:defRPr/>
            </a:pPr>
            <a:r>
              <a:rPr lang="en-US" altLang="ru-RU" sz="2500" dirty="0" err="1" smtClean="0"/>
              <a:t>sosedi</a:t>
            </a:r>
            <a:r>
              <a:rPr lang="ru-RU" altLang="ru-RU" sz="2500" dirty="0"/>
              <a:t>202</a:t>
            </a:r>
            <a:r>
              <a:rPr lang="en-US" altLang="ru-RU" sz="2500" dirty="0"/>
              <a:t>4.ru</a:t>
            </a:r>
          </a:p>
          <a:p>
            <a:pPr>
              <a:defRPr/>
            </a:pPr>
            <a:r>
              <a:rPr lang="en-US" altLang="ru-RU" sz="2500" dirty="0"/>
              <a:t>oatos.ru</a:t>
            </a:r>
            <a:endParaRPr lang="ru-RU" altLang="ru-RU" sz="2500" dirty="0"/>
          </a:p>
          <a:p>
            <a:pPr>
              <a:defRPr/>
            </a:pPr>
            <a:r>
              <a:rPr lang="ru-RU" altLang="ru-RU" sz="2500" dirty="0" err="1"/>
              <a:t>проектшгп.рф</a:t>
            </a:r>
            <a:endParaRPr lang="ru-RU" altLang="ru-RU" sz="2500" dirty="0"/>
          </a:p>
          <a:p>
            <a:pPr>
              <a:defRPr/>
            </a:pPr>
            <a:r>
              <a:rPr lang="ru-RU" altLang="ru-RU" sz="2500" dirty="0"/>
              <a:t>Тел.:  89268507847</a:t>
            </a:r>
            <a:endParaRPr lang="en-US" altLang="ru-RU" sz="2500" dirty="0"/>
          </a:p>
          <a:p>
            <a:pPr>
              <a:defRPr/>
            </a:pPr>
            <a:r>
              <a:rPr lang="en-US" altLang="ru-RU" sz="2500" dirty="0">
                <a:hlinkClick r:id="rId2"/>
              </a:rPr>
              <a:t>sosedi2024@sosedi2024.ru</a:t>
            </a:r>
            <a:r>
              <a:rPr lang="en-US" altLang="ru-RU" sz="2500" dirty="0"/>
              <a:t> </a:t>
            </a:r>
            <a:endParaRPr lang="ru-RU" altLang="ru-RU" sz="2500" dirty="0"/>
          </a:p>
          <a:p>
            <a:pPr>
              <a:defRPr/>
            </a:pPr>
            <a:r>
              <a:rPr lang="en-US" altLang="ru-RU" sz="2500" dirty="0">
                <a:hlinkClick r:id="rId3"/>
              </a:rPr>
              <a:t>proekt-ds@mail.ru</a:t>
            </a:r>
            <a:endParaRPr lang="en-US" altLang="ru-RU" sz="2500" dirty="0"/>
          </a:p>
          <a:p>
            <a:pPr>
              <a:defRPr/>
            </a:pPr>
            <a:r>
              <a:rPr lang="ru-RU" sz="2500" dirty="0"/>
              <a:t>ВК</a:t>
            </a:r>
            <a:r>
              <a:rPr lang="en-US" sz="2500" dirty="0"/>
              <a:t>:  </a:t>
            </a:r>
            <a:r>
              <a:rPr lang="en-US" sz="2500" dirty="0">
                <a:hlinkClick r:id="rId4"/>
              </a:rPr>
              <a:t>/proektds</a:t>
            </a:r>
            <a:endParaRPr lang="en-US" sz="2500" dirty="0"/>
          </a:p>
          <a:p>
            <a:pPr marL="0" indent="0">
              <a:buNone/>
              <a:defRPr/>
            </a:pPr>
            <a:endParaRPr lang="en-US" sz="2500" dirty="0"/>
          </a:p>
          <a:p>
            <a:pPr>
              <a:defRPr/>
            </a:pPr>
            <a:endParaRPr lang="ru-RU" altLang="ru-RU" sz="2500" dirty="0"/>
          </a:p>
          <a:p>
            <a:pPr algn="r">
              <a:buFontTx/>
              <a:buNone/>
              <a:defRPr/>
            </a:pPr>
            <a:r>
              <a:rPr lang="ru-RU" altLang="ru-RU" sz="2500" dirty="0"/>
              <a:t>                             </a:t>
            </a:r>
            <a:r>
              <a:rPr lang="ru-RU" altLang="ru-RU" sz="2500" b="1" dirty="0">
                <a:solidFill>
                  <a:srgbClr val="3333FF"/>
                </a:solidFill>
              </a:rPr>
              <a:t>  Спасибо!</a:t>
            </a:r>
            <a:endParaRPr lang="en-US" altLang="ru-RU" sz="2500" b="1" dirty="0">
              <a:solidFill>
                <a:srgbClr val="3333FF"/>
              </a:solidFill>
            </a:endParaRPr>
          </a:p>
          <a:p>
            <a:pPr algn="r">
              <a:buFontTx/>
              <a:buNone/>
              <a:defRPr/>
            </a:pPr>
            <a:r>
              <a:rPr lang="ru-RU" altLang="ru-RU" sz="2500" b="1" dirty="0">
                <a:solidFill>
                  <a:srgbClr val="3333FF"/>
                </a:solidFill>
              </a:rPr>
              <a:t>До встрече на Международном дне соседей!)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6CC9FB5-D6B7-1FDF-67A2-C1E1BB89C6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38" y="2924944"/>
            <a:ext cx="1769492" cy="17450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A01CE-D9B4-57CC-00E8-EA62F8A7E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7956376" cy="900336"/>
          </a:xfrm>
        </p:spPr>
        <p:txBody>
          <a:bodyPr/>
          <a:lstStyle/>
          <a:p>
            <a:r>
              <a:rPr lang="ru-RU" sz="4000" dirty="0">
                <a:solidFill>
                  <a:srgbClr val="3333FF"/>
                </a:solidFill>
              </a:rPr>
              <a:t>Изменения на местном уровне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4D87BD-6C79-C0A2-AA63-DF57FC579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96752"/>
            <a:ext cx="7696200" cy="3657600"/>
          </a:xfrm>
        </p:spPr>
        <p:txBody>
          <a:bodyPr/>
          <a:lstStyle/>
          <a:p>
            <a:r>
              <a:rPr lang="ru-RU" dirty="0"/>
              <a:t>Качество жизни</a:t>
            </a:r>
          </a:p>
          <a:p>
            <a:r>
              <a:rPr lang="ru-RU" dirty="0"/>
              <a:t>Забота о пожилых</a:t>
            </a:r>
          </a:p>
          <a:p>
            <a:r>
              <a:rPr lang="ru-RU" dirty="0"/>
              <a:t>Вовлечение молодых</a:t>
            </a:r>
          </a:p>
          <a:p>
            <a:r>
              <a:rPr lang="ru-RU" dirty="0"/>
              <a:t>Развитие территории</a:t>
            </a:r>
          </a:p>
          <a:p>
            <a:r>
              <a:rPr lang="ru-RU" dirty="0"/>
              <a:t>Привлечение </a:t>
            </a:r>
            <a:r>
              <a:rPr lang="ru-RU" dirty="0" smtClean="0"/>
              <a:t> дополнительных ресурсов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0BBED1-B75C-2FF4-F48C-31FD2B27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76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4AC41-32EC-FC68-6F82-87430EDE0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72616"/>
            <a:ext cx="7920880" cy="1188368"/>
          </a:xfrm>
        </p:spPr>
        <p:txBody>
          <a:bodyPr/>
          <a:lstStyle/>
          <a:p>
            <a:r>
              <a:rPr lang="ru-RU" dirty="0">
                <a:solidFill>
                  <a:srgbClr val="3333FF"/>
                </a:solidFill>
              </a:rPr>
              <a:t>Разная тематика </a:t>
            </a:r>
            <a:br>
              <a:rPr lang="ru-RU" dirty="0">
                <a:solidFill>
                  <a:srgbClr val="3333FF"/>
                </a:solidFill>
              </a:rPr>
            </a:br>
            <a:r>
              <a:rPr lang="ru-RU" dirty="0">
                <a:solidFill>
                  <a:srgbClr val="3333FF"/>
                </a:solidFill>
              </a:rPr>
              <a:t>с партнёрами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B50819-F48D-C48B-E7A5-684B3F0D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В этом году </a:t>
            </a:r>
            <a:r>
              <a:rPr lang="ru-RU" dirty="0"/>
              <a:t>дали</a:t>
            </a:r>
            <a:r>
              <a:rPr lang="en-US" dirty="0"/>
              <a:t> старт большим флешмобом “Здоровый </a:t>
            </a:r>
            <a:r>
              <a:rPr lang="ru-RU" dirty="0"/>
              <a:t>соседский хоровод»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 smtClean="0"/>
              <a:t>Будем собирать соседские истории</a:t>
            </a:r>
            <a:br>
              <a:rPr lang="ru-RU" dirty="0" smtClean="0"/>
            </a:br>
            <a:r>
              <a:rPr lang="ru-RU" dirty="0" smtClean="0"/>
              <a:t> с ЦМС </a:t>
            </a:r>
            <a:r>
              <a:rPr lang="ru-RU" dirty="0"/>
              <a:t>«Пятёрочка»</a:t>
            </a:r>
          </a:p>
          <a:p>
            <a:r>
              <a:rPr lang="ru-RU" dirty="0" smtClean="0"/>
              <a:t>Намечен чемпионат по игре </a:t>
            </a:r>
            <a:r>
              <a:rPr lang="ru-RU" dirty="0"/>
              <a:t>«</a:t>
            </a:r>
            <a:r>
              <a:rPr lang="ru-RU" dirty="0" err="1"/>
              <a:t>Жэка</a:t>
            </a:r>
            <a:r>
              <a:rPr lang="ru-RU" dirty="0"/>
              <a:t>»</a:t>
            </a:r>
            <a:endParaRPr lang="en-US" dirty="0"/>
          </a:p>
          <a:p>
            <a:endParaRPr lang="en-US" dirty="0"/>
          </a:p>
          <a:p>
            <a:r>
              <a:rPr lang="ru-RU" dirty="0" smtClean="0"/>
              <a:t>      </a:t>
            </a:r>
            <a:r>
              <a:rPr lang="en-US" dirty="0" err="1" smtClean="0"/>
              <a:t>Присоединяйтесь</a:t>
            </a:r>
            <a:r>
              <a:rPr lang="en-US" dirty="0" smtClean="0"/>
              <a:t> </a:t>
            </a:r>
            <a:r>
              <a:rPr lang="ru-RU" dirty="0" smtClean="0"/>
              <a:t>к нам</a:t>
            </a:r>
            <a:r>
              <a:rPr lang="en-US" dirty="0" smtClean="0"/>
              <a:t>!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A279A6-6DD5-5865-FDED-DCC53BFB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074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Надежный тыл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4726" y="1268760"/>
            <a:ext cx="7696200" cy="36576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-Не этично проводить увеселительные мероприятия во дворе </a:t>
            </a:r>
            <a:r>
              <a:rPr lang="ru-RU" dirty="0" smtClean="0"/>
              <a:t>дома во время СВО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Международный день соседей не развлекательное, а просветительское  и мотивирующее событие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Не «пьем чай и пляшем», </a:t>
            </a:r>
            <a:br>
              <a:rPr lang="ru-RU" dirty="0" smtClean="0"/>
            </a:br>
            <a:r>
              <a:rPr lang="ru-RU" dirty="0" smtClean="0"/>
              <a:t>        а знакомимся и действуем   </a:t>
            </a:r>
            <a:br>
              <a:rPr lang="ru-RU" dirty="0" smtClean="0"/>
            </a:br>
            <a:r>
              <a:rPr lang="ru-RU" dirty="0" smtClean="0"/>
              <a:t>                          вместе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19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A1310D1-470E-4328-906D-858186665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4546D1-5CAE-4431-8FF8-8F8C64D5F19E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  <p:sp>
        <p:nvSpPr>
          <p:cNvPr id="2" name="Подзаголовок 1">
            <a:extLst>
              <a:ext uri="{FF2B5EF4-FFF2-40B4-BE49-F238E27FC236}">
                <a16:creationId xmlns:a16="http://schemas.microsoft.com/office/drawing/2014/main" id="{18B09609-9909-449D-9492-69A7D7EE9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852" y="3039520"/>
            <a:ext cx="6032500" cy="10033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/>
              <a:t>   Дата проведения:   </a:t>
            </a:r>
            <a:r>
              <a:rPr lang="en-US" sz="2400" dirty="0"/>
              <a:t>31</a:t>
            </a:r>
            <a:r>
              <a:rPr lang="ru-RU" sz="2400" dirty="0" smtClean="0"/>
              <a:t>.05.2024г</a:t>
            </a:r>
            <a:r>
              <a:rPr lang="ru-RU" sz="2400" dirty="0"/>
              <a:t>.</a:t>
            </a:r>
          </a:p>
          <a:p>
            <a:pPr eaLnBrk="1" hangingPunct="1">
              <a:defRPr/>
            </a:pPr>
            <a:r>
              <a:rPr lang="ru-RU" sz="2400" dirty="0"/>
              <a:t>Место проведения:  вся Россия.</a:t>
            </a:r>
          </a:p>
          <a:p>
            <a:pPr eaLnBrk="1" hangingPunct="1">
              <a:defRPr/>
            </a:pPr>
            <a:endParaRPr lang="ru-RU" sz="2400" dirty="0"/>
          </a:p>
          <a:p>
            <a:pPr>
              <a:defRPr/>
            </a:pPr>
            <a:endParaRPr lang="ru-RU" sz="2400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4CE30A3-DDF5-475C-9B6A-76070ECF1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43" y="2351652"/>
            <a:ext cx="9289032" cy="648072"/>
          </a:xfrm>
        </p:spPr>
        <p:txBody>
          <a:bodyPr/>
          <a:lstStyle/>
          <a:p>
            <a:pPr algn="l">
              <a:defRPr/>
            </a:pPr>
            <a:r>
              <a:rPr lang="ru-RU" sz="3800" b="1" dirty="0">
                <a:solidFill>
                  <a:srgbClr val="3333FF"/>
                </a:solidFill>
                <a:effectLst/>
              </a:rPr>
              <a:t>Международный день соседей </a:t>
            </a:r>
            <a:r>
              <a:rPr lang="ru-RU" sz="3800" b="1" dirty="0">
                <a:solidFill>
                  <a:srgbClr val="3333FF"/>
                </a:solidFill>
              </a:rPr>
              <a:t>202</a:t>
            </a:r>
            <a:r>
              <a:rPr lang="en-US" sz="3800" b="1" dirty="0">
                <a:solidFill>
                  <a:srgbClr val="3333FF"/>
                </a:solidFill>
              </a:rPr>
              <a:t>4</a:t>
            </a:r>
            <a:r>
              <a:rPr lang="ru-RU" sz="3800" b="1" dirty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4" name="Заголовок 4">
            <a:extLst>
              <a:ext uri="{FF2B5EF4-FFF2-40B4-BE49-F238E27FC236}">
                <a16:creationId xmlns:a16="http://schemas.microsoft.com/office/drawing/2014/main" id="{91E83F4A-C2FB-F903-1D5E-8A21F35518D7}"/>
              </a:ext>
            </a:extLst>
          </p:cNvPr>
          <p:cNvSpPr txBox="1">
            <a:spLocks/>
          </p:cNvSpPr>
          <p:nvPr/>
        </p:nvSpPr>
        <p:spPr bwMode="auto">
          <a:xfrm>
            <a:off x="-159027" y="3858277"/>
            <a:ext cx="9730771" cy="648072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defRPr/>
            </a:pPr>
            <a:r>
              <a:rPr lang="en-US" sz="3800" b="1" kern="0" dirty="0">
                <a:solidFill>
                  <a:srgbClr val="3333FF"/>
                </a:solidFill>
                <a:effectLst/>
              </a:rPr>
              <a:t>Десятый раз на всероссийском уровне </a:t>
            </a:r>
            <a:endParaRPr lang="ru-RU" sz="3800" b="1" kern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7696200" cy="529813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     </a:t>
            </a:r>
            <a:r>
              <a:rPr lang="ru-RU" dirty="0">
                <a:solidFill>
                  <a:srgbClr val="3333FF"/>
                </a:solidFill>
              </a:rPr>
              <a:t>Со-организаторы</a:t>
            </a:r>
            <a:br>
              <a:rPr lang="ru-RU" dirty="0">
                <a:solidFill>
                  <a:srgbClr val="3333FF"/>
                </a:solidFill>
              </a:rPr>
            </a:br>
            <a:r>
              <a:rPr lang="ru-RU" dirty="0">
                <a:solidFill>
                  <a:srgbClr val="3333FF"/>
                </a:solidFill>
              </a:rPr>
              <a:t> </a:t>
            </a:r>
            <a:r>
              <a:rPr lang="ru-RU" b="1" dirty="0"/>
              <a:t>Школа грамотного потребителя</a:t>
            </a:r>
          </a:p>
          <a:p>
            <a:pPr marL="0" indent="0" algn="ctr">
              <a:buNone/>
            </a:pPr>
            <a:r>
              <a:rPr lang="ru-RU" b="1" dirty="0"/>
              <a:t>  НИУ-Высшая школа экономики</a:t>
            </a:r>
          </a:p>
          <a:p>
            <a:pPr marL="0" indent="0" algn="ctr">
              <a:buNone/>
            </a:pPr>
            <a:r>
              <a:rPr lang="ru-RU" b="1" dirty="0"/>
              <a:t>«Добрые соседи»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3333FF"/>
                </a:solidFill>
              </a:rPr>
              <a:t>Партнеры и друзья праздника</a:t>
            </a:r>
            <a:r>
              <a:rPr lang="ru-RU" dirty="0"/>
              <a:t>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3600" b="1" dirty="0">
                <a:solidFill>
                  <a:schemeClr val="accent2"/>
                </a:solidFill>
              </a:rPr>
              <a:t>ОАТОС,</a:t>
            </a:r>
            <a:r>
              <a:rPr lang="en-US" sz="3600" b="1" dirty="0">
                <a:solidFill>
                  <a:schemeClr val="accent2"/>
                </a:solidFill>
              </a:rPr>
              <a:t> ОКМО, ОП</a:t>
            </a:r>
            <a:r>
              <a:rPr lang="ru-RU" sz="3600" b="1" dirty="0"/>
              <a:t> РФ</a:t>
            </a:r>
            <a:r>
              <a:rPr lang="en-US" sz="3600" b="1" dirty="0">
                <a:solidFill>
                  <a:schemeClr val="accent2"/>
                </a:solidFill>
              </a:rPr>
              <a:t>, </a:t>
            </a:r>
            <a:r>
              <a:rPr lang="ru-RU" sz="3600" b="1" dirty="0"/>
              <a:t>ВАРМСУ</a:t>
            </a:r>
            <a:r>
              <a:rPr lang="en-US" sz="3600" b="1" dirty="0"/>
              <a:t>, </a:t>
            </a:r>
            <a:r>
              <a:rPr lang="ru-RU" sz="3600" b="1" dirty="0"/>
              <a:t>НП</a:t>
            </a:r>
            <a:r>
              <a:rPr lang="en-US" sz="3600" b="1" dirty="0"/>
              <a:t> </a:t>
            </a:r>
            <a:r>
              <a:rPr lang="ru-RU" sz="3600" b="1" dirty="0"/>
              <a:t>ЖКХ-Контроль</a:t>
            </a:r>
            <a:r>
              <a:rPr lang="en-US" sz="3600" b="1" dirty="0"/>
              <a:t>, Фонд Тимченко, Лига здоровья нации, Университет ТОС, </a:t>
            </a:r>
          </a:p>
          <a:p>
            <a:pPr marL="0" indent="0" algn="ctr">
              <a:buNone/>
            </a:pPr>
            <a:r>
              <a:rPr lang="en-US" sz="3600" b="1" dirty="0"/>
              <a:t>    “Пятёрочка”, коалиция “Забота рядом”, и другие</a:t>
            </a:r>
            <a:endParaRPr lang="ru-RU" sz="36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>
              <a:buNone/>
            </a:pPr>
            <a:r>
              <a:rPr lang="ru-RU" sz="3600" b="1" dirty="0"/>
              <a:t>       , </a:t>
            </a:r>
            <a:endParaRPr lang="en-US" sz="3600" b="1" dirty="0"/>
          </a:p>
          <a:p>
            <a:pPr marL="0" indent="0">
              <a:buNone/>
            </a:pPr>
            <a:endParaRPr lang="ru-RU" sz="3600" b="1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0363837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6421</TotalTime>
  <Words>1849</Words>
  <Application>Microsoft Office PowerPoint</Application>
  <PresentationFormat>Экран (4:3)</PresentationFormat>
  <Paragraphs>292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9" baseType="lpstr">
      <vt:lpstr>Arial</vt:lpstr>
      <vt:lpstr>Comic Sans MS</vt:lpstr>
      <vt:lpstr>Times New Roman</vt:lpstr>
      <vt:lpstr>Wingdings</vt:lpstr>
      <vt:lpstr>Пастель</vt:lpstr>
      <vt:lpstr>           «Международный день соседей 2024 – юбилей в наших домах и дворах» </vt:lpstr>
      <vt:lpstr>Добрососедство сегодня в России</vt:lpstr>
      <vt:lpstr>2024 – Юбилейный год</vt:lpstr>
      <vt:lpstr>Праздник добрососедская технологии - </vt:lpstr>
      <vt:lpstr>Изменения на местном уровне</vt:lpstr>
      <vt:lpstr>Разная тематика  с партнёрами</vt:lpstr>
      <vt:lpstr>Надежный тыл</vt:lpstr>
      <vt:lpstr>Международный день соседей 2024 </vt:lpstr>
      <vt:lpstr>Презентация PowerPoint</vt:lpstr>
      <vt:lpstr>В 2015 году в 78 регионах В 2019 году – 2600 площадок  В 2020 году 700 площадок (преимущественно онлайн) 2023 год – более 3000 площадок!</vt:lpstr>
      <vt:lpstr>Участники</vt:lpstr>
      <vt:lpstr>День соседей - это  не обязательно большой праздник</vt:lpstr>
      <vt:lpstr>Важно для всех регионов</vt:lpstr>
      <vt:lpstr>По факту</vt:lpstr>
      <vt:lpstr>Для чего нужен               Международный день соседей?</vt:lpstr>
      <vt:lpstr>Презентация PowerPoint</vt:lpstr>
      <vt:lpstr>Какую изюминку вы подготовили на 10 годовщину праздника? </vt:lpstr>
      <vt:lpstr>Где проводить?</vt:lpstr>
      <vt:lpstr>Объединяясь командами</vt:lpstr>
      <vt:lpstr>Какие мероприятия можно провести? </vt:lpstr>
      <vt:lpstr>Как подготовить и отметить  этот добрый праздник?</vt:lpstr>
      <vt:lpstr>Рекомендации по проведению </vt:lpstr>
      <vt:lpstr>   Можно организовать</vt:lpstr>
      <vt:lpstr>Для всех возрастов</vt:lpstr>
      <vt:lpstr>Вместе с детьми</vt:lpstr>
      <vt:lpstr>Для серебряных </vt:lpstr>
      <vt:lpstr>Подчеркнуть, поблагодарить</vt:lpstr>
      <vt:lpstr>Медиация</vt:lpstr>
      <vt:lpstr>              Какие ещё мероприятия можно проводить для объединения соседей?  Какие практики и события лучше сближают соседей  </vt:lpstr>
      <vt:lpstr>Нужны ли разрешения?</vt:lpstr>
      <vt:lpstr>Познакомьтесь и пригласите в гости</vt:lpstr>
      <vt:lpstr>Кто занимается организацией праздника на местах? </vt:lpstr>
      <vt:lpstr>Координируют и помогают</vt:lpstr>
      <vt:lpstr>Где взять деньги? </vt:lpstr>
      <vt:lpstr>Презентация PowerPoint</vt:lpstr>
      <vt:lpstr>Партнерам интересно!</vt:lpstr>
      <vt:lpstr>Учитывайте вашу географию и климат</vt:lpstr>
      <vt:lpstr>Что даёт сотрудничество  с нами? </vt:lpstr>
      <vt:lpstr>Приглашаем вас</vt:lpstr>
      <vt:lpstr>Важно обеспечить</vt:lpstr>
      <vt:lpstr>Большие планы  на 2024-2025 годы</vt:lpstr>
      <vt:lpstr>Сплочение жителей как команд территории</vt:lpstr>
      <vt:lpstr>Посмотреть опыт многих лет</vt:lpstr>
      <vt:lpstr>       Присоединяйтесь!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«Европейский день соседей»</dc:title>
  <dc:creator>user</dc:creator>
  <cp:lastModifiedBy>Администратор</cp:lastModifiedBy>
  <cp:revision>455</cp:revision>
  <dcterms:created xsi:type="dcterms:W3CDTF">2008-03-16T23:21:48Z</dcterms:created>
  <dcterms:modified xsi:type="dcterms:W3CDTF">2024-05-03T10:57:04Z</dcterms:modified>
</cp:coreProperties>
</file>